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9" r:id="rId3"/>
    <p:sldId id="430" r:id="rId4"/>
    <p:sldId id="431" r:id="rId5"/>
    <p:sldId id="460" r:id="rId6"/>
    <p:sldId id="461" r:id="rId7"/>
    <p:sldId id="432" r:id="rId8"/>
    <p:sldId id="429" r:id="rId9"/>
    <p:sldId id="416" r:id="rId10"/>
    <p:sldId id="434" r:id="rId11"/>
    <p:sldId id="442" r:id="rId12"/>
    <p:sldId id="435" r:id="rId13"/>
    <p:sldId id="436" r:id="rId14"/>
    <p:sldId id="440" r:id="rId15"/>
    <p:sldId id="451" r:id="rId16"/>
    <p:sldId id="443" r:id="rId17"/>
    <p:sldId id="444" r:id="rId18"/>
    <p:sldId id="452" r:id="rId19"/>
    <p:sldId id="446" r:id="rId20"/>
    <p:sldId id="448" r:id="rId21"/>
    <p:sldId id="450" r:id="rId22"/>
    <p:sldId id="437" r:id="rId23"/>
    <p:sldId id="42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8C9"/>
    <a:srgbClr val="6DA09C"/>
    <a:srgbClr val="5A778C"/>
    <a:srgbClr val="A7B6AE"/>
    <a:srgbClr val="C4D9DE"/>
    <a:srgbClr val="B85157"/>
    <a:srgbClr val="FFFFFF"/>
    <a:srgbClr val="F9F0EB"/>
    <a:srgbClr val="02163B"/>
    <a:srgbClr val="194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汉仪大宋简" panose="02010600000101010101" charset="-122"/>
              </a:rPr>
            </a:fld>
            <a:endParaRPr lang="zh-CN" altLang="en-US">
              <a:cs typeface="汉仪大宋简" panose="0201060000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汉仪大宋简" panose="02010600000101010101" charset="-122"/>
              </a:rPr>
            </a:fld>
            <a:endParaRPr lang="zh-CN" altLang="en-US">
              <a:cs typeface="汉仪大宋简" panose="0201060000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大宋简" panose="02010600000101010101" charset="-122"/>
        <a:ea typeface="汉仪大宋简" panose="02010600000101010101" charset="-122"/>
        <a:cs typeface="汉仪大宋简" panose="0201060000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大宋简" panose="02010600000101010101" charset="-122"/>
        <a:ea typeface="汉仪大宋简" panose="02010600000101010101" charset="-122"/>
        <a:cs typeface="汉仪大宋简" panose="0201060000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大宋简" panose="02010600000101010101" charset="-122"/>
        <a:ea typeface="汉仪大宋简" panose="02010600000101010101" charset="-122"/>
        <a:cs typeface="汉仪大宋简" panose="0201060000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大宋简" panose="02010600000101010101" charset="-122"/>
        <a:ea typeface="汉仪大宋简" panose="02010600000101010101" charset="-122"/>
        <a:cs typeface="汉仪大宋简" panose="0201060000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大宋简" panose="02010600000101010101" charset="-122"/>
        <a:ea typeface="汉仪大宋简" panose="02010600000101010101" charset="-122"/>
        <a:cs typeface="汉仪大宋简" panose="0201060000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  <a:lvl2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2pPr>
            <a:lvl3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3pPr>
            <a:lvl4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4pPr>
            <a:lvl5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  <a:lvl2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2pPr>
            <a:lvl3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3pPr>
            <a:lvl4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4pPr>
            <a:lvl5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  <a:lvl2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2pPr>
            <a:lvl3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3pPr>
            <a:lvl4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4pPr>
            <a:lvl5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  <a:lvl2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2pPr>
            <a:lvl3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3pPr>
            <a:lvl4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4pPr>
            <a:lvl5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  <a:lvl2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2pPr>
            <a:lvl3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3pPr>
            <a:lvl4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4pPr>
            <a:lvl5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  <a:lvl2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2pPr>
            <a:lvl3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3pPr>
            <a:lvl4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4pPr>
            <a:lvl5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>
              <a:defRPr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  <a:lvl2pPr marL="685800" indent="-228600">
              <a:defRPr spc="3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2pPr>
            <a:lvl3pPr marL="1143000" indent="-228600">
              <a:defRPr spc="3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3pPr>
            <a:lvl4pPr marL="1600200" indent="-228600">
              <a:defRPr spc="3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4pPr>
            <a:lvl5pPr marL="2057400" indent="-228600">
              <a:defRPr spc="3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cs typeface="汉仪大宋简" panose="0201060000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1365" cy="6858000"/>
            <a:chOff x="0" y="0"/>
            <a:chExt cx="19199" cy="10800"/>
          </a:xfrm>
        </p:grpSpPr>
        <p:pic>
          <p:nvPicPr>
            <p:cNvPr id="8" name="图片"/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4200" y="-4199"/>
              <a:ext cx="10800" cy="19199"/>
            </a:xfrm>
            <a:prstGeom prst="rect">
              <a:avLst/>
            </a:prstGeom>
          </p:spPr>
        </p:pic>
        <p:sp>
          <p:nvSpPr>
            <p:cNvPr id="9" name="蒙版-红色"/>
            <p:cNvSpPr/>
            <p:nvPr/>
          </p:nvSpPr>
          <p:spPr>
            <a:xfrm>
              <a:off x="0" y="0"/>
              <a:ext cx="19199" cy="10800"/>
            </a:xfrm>
            <a:prstGeom prst="rect">
              <a:avLst/>
            </a:prstGeom>
            <a:solidFill>
              <a:srgbClr val="6DA09C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endParaRPr>
            </a:p>
          </p:txBody>
        </p: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8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8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9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0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2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3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4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5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hemeOverride" Target="../theme/themeOverride1.xml"/><Relationship Id="rId7" Type="http://schemas.openxmlformats.org/officeDocument/2006/relationships/tags" Target="../tags/tag76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hemeOverride" Target="../theme/themeOverride2.xml"/><Relationship Id="rId7" Type="http://schemas.openxmlformats.org/officeDocument/2006/relationships/tags" Target="../tags/tag77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8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9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0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1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2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4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5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6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87215"/>
            <a:ext cx="2029460" cy="112077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745855" y="277495"/>
            <a:ext cx="3446145" cy="12871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1955" y="5137785"/>
            <a:ext cx="10202545" cy="17202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650" h="2709">
                <a:moveTo>
                  <a:pt x="7121" y="0"/>
                </a:moveTo>
                <a:lnTo>
                  <a:pt x="9104" y="783"/>
                </a:lnTo>
                <a:lnTo>
                  <a:pt x="10871" y="1500"/>
                </a:lnTo>
                <a:lnTo>
                  <a:pt x="14038" y="1367"/>
                </a:lnTo>
                <a:lnTo>
                  <a:pt x="15838" y="1700"/>
                </a:lnTo>
                <a:lnTo>
                  <a:pt x="16650" y="2584"/>
                </a:lnTo>
                <a:lnTo>
                  <a:pt x="16650" y="2709"/>
                </a:lnTo>
                <a:lnTo>
                  <a:pt x="0" y="2709"/>
                </a:lnTo>
                <a:lnTo>
                  <a:pt x="0" y="2413"/>
                </a:lnTo>
                <a:lnTo>
                  <a:pt x="2788" y="650"/>
                </a:lnTo>
                <a:lnTo>
                  <a:pt x="7121" y="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2603500" y="4584700"/>
            <a:ext cx="698500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rPr>
              <a:t>汇报人：李薇婷</a:t>
            </a:r>
            <a:endParaRPr lang="zh-CN" altLang="en-US" sz="2000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10" y="6494145"/>
            <a:ext cx="2155190" cy="3638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650" h="2709">
                <a:moveTo>
                  <a:pt x="7121" y="0"/>
                </a:moveTo>
                <a:lnTo>
                  <a:pt x="9104" y="783"/>
                </a:lnTo>
                <a:lnTo>
                  <a:pt x="10871" y="1500"/>
                </a:lnTo>
                <a:lnTo>
                  <a:pt x="14038" y="1367"/>
                </a:lnTo>
                <a:lnTo>
                  <a:pt x="15838" y="1700"/>
                </a:lnTo>
                <a:lnTo>
                  <a:pt x="16650" y="2584"/>
                </a:lnTo>
                <a:lnTo>
                  <a:pt x="16650" y="2709"/>
                </a:lnTo>
                <a:lnTo>
                  <a:pt x="0" y="2709"/>
                </a:lnTo>
                <a:lnTo>
                  <a:pt x="0" y="2413"/>
                </a:lnTo>
                <a:lnTo>
                  <a:pt x="2788" y="650"/>
                </a:lnTo>
                <a:lnTo>
                  <a:pt x="7121" y="0"/>
                </a:lnTo>
                <a:close/>
              </a:path>
            </a:pathLst>
          </a:custGeom>
        </p:spPr>
      </p:pic>
      <p:pic>
        <p:nvPicPr>
          <p:cNvPr id="6" name="图片 5" descr="d32edf74fb4045ed363b3324cab510f6"/>
          <p:cNvPicPr>
            <a:picLocks noChangeAspect="1"/>
          </p:cNvPicPr>
          <p:nvPr/>
        </p:nvPicPr>
        <p:blipFill>
          <a:blip r:embed="rId6"/>
          <a:srcRect b="44926"/>
          <a:stretch>
            <a:fillRect/>
          </a:stretch>
        </p:blipFill>
        <p:spPr>
          <a:xfrm>
            <a:off x="0" y="0"/>
            <a:ext cx="3781425" cy="3520440"/>
          </a:xfrm>
          <a:prstGeom prst="rect">
            <a:avLst/>
          </a:prstGeom>
        </p:spPr>
      </p:pic>
      <p:pic>
        <p:nvPicPr>
          <p:cNvPr id="16" name="图片 15" descr="d32edf74fb4045ed363b3324cab510f6"/>
          <p:cNvPicPr>
            <a:picLocks noChangeAspect="1"/>
          </p:cNvPicPr>
          <p:nvPr/>
        </p:nvPicPr>
        <p:blipFill>
          <a:blip r:embed="rId6"/>
          <a:srcRect t="68361"/>
          <a:stretch>
            <a:fillRect/>
          </a:stretch>
        </p:blipFill>
        <p:spPr>
          <a:xfrm flipH="1">
            <a:off x="10417810" y="2766695"/>
            <a:ext cx="1773555" cy="94869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0337800" y="1400175"/>
            <a:ext cx="1867535" cy="1991995"/>
            <a:chOff x="16264" y="2205"/>
            <a:chExt cx="2941" cy="3137"/>
          </a:xfrm>
        </p:grpSpPr>
        <p:grpSp>
          <p:nvGrpSpPr>
            <p:cNvPr id="19" name="组合 18"/>
            <p:cNvGrpSpPr/>
            <p:nvPr/>
          </p:nvGrpSpPr>
          <p:grpSpPr>
            <a:xfrm>
              <a:off x="16264" y="2692"/>
              <a:ext cx="2934" cy="2651"/>
              <a:chOff x="7941" y="2166"/>
              <a:chExt cx="7632" cy="6896"/>
            </a:xfrm>
          </p:grpSpPr>
          <p:pic>
            <p:nvPicPr>
              <p:cNvPr id="17" name="图片 16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45234" b="70722"/>
              <a:stretch>
                <a:fillRect/>
              </a:stretch>
            </p:blipFill>
            <p:spPr>
              <a:xfrm flipH="1">
                <a:off x="7941" y="2166"/>
                <a:ext cx="7632" cy="6897"/>
              </a:xfrm>
              <a:prstGeom prst="rect">
                <a:avLst/>
              </a:prstGeom>
            </p:spPr>
          </p:pic>
          <p:pic>
            <p:nvPicPr>
              <p:cNvPr id="18" name="图片 17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20000">
                <a:off x="10246" y="3893"/>
                <a:ext cx="1418" cy="4127"/>
              </a:xfrm>
              <a:prstGeom prst="rect">
                <a:avLst/>
              </a:prstGeom>
            </p:spPr>
          </p:pic>
        </p:grpSp>
        <p:pic>
          <p:nvPicPr>
            <p:cNvPr id="20" name="图片 19" descr="d32edf74fb4045ed363b3324cab510f6"/>
            <p:cNvPicPr>
              <a:picLocks noChangeAspect="1"/>
            </p:cNvPicPr>
            <p:nvPr/>
          </p:nvPicPr>
          <p:blipFill>
            <a:blip r:embed="rId6"/>
            <a:srcRect l="82971" b="70722"/>
            <a:stretch>
              <a:fillRect/>
            </a:stretch>
          </p:blipFill>
          <p:spPr>
            <a:xfrm rot="4020000" flipH="1">
              <a:off x="18140" y="1684"/>
              <a:ext cx="545" cy="1587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10585450" y="32385"/>
            <a:ext cx="161544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>
                <a:solidFill>
                  <a:srgbClr val="F6E8C9">
                    <a:alpha val="86000"/>
                  </a:srgbClr>
                </a:solidFill>
                <a:cs typeface="汉仪大宋简" panose="02010600000101010101" charset="-122"/>
              </a:rPr>
              <a:t>适用于工作汇报</a:t>
            </a:r>
            <a:r>
              <a:rPr lang="en-US" altLang="zh-CN" sz="1000">
                <a:solidFill>
                  <a:srgbClr val="F6E8C9">
                    <a:alpha val="86000"/>
                  </a:srgbClr>
                </a:solidFill>
                <a:cs typeface="汉仪大宋简" panose="02010600000101010101" charset="-122"/>
              </a:rPr>
              <a:t>/</a:t>
            </a:r>
            <a:r>
              <a:rPr lang="zh-CN" altLang="en-US" sz="1000">
                <a:solidFill>
                  <a:srgbClr val="F6E8C9">
                    <a:alpha val="86000"/>
                  </a:srgbClr>
                </a:solidFill>
                <a:cs typeface="汉仪大宋简" panose="02010600000101010101" charset="-122"/>
              </a:rPr>
              <a:t>总结计划</a:t>
            </a:r>
            <a:endParaRPr lang="zh-CN" altLang="en-US" sz="1000">
              <a:solidFill>
                <a:srgbClr val="F6E8C9">
                  <a:alpha val="86000"/>
                </a:srgbClr>
              </a:solidFill>
              <a:cs typeface="汉仪大宋简" panose="0201060000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7845" y="1707515"/>
            <a:ext cx="1138428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>
                <a:solidFill>
                  <a:srgbClr val="F6E8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rPr>
              <a:t>三苏家教对苏轼诗画思维的影响探微</a:t>
            </a:r>
            <a:endParaRPr lang="zh-CN" altLang="en-US" sz="4800" b="1">
              <a:solidFill>
                <a:srgbClr val="F6E8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</a:endParaRPr>
          </a:p>
          <a:p>
            <a:pPr algn="ctr"/>
            <a:endParaRPr lang="zh-CN" altLang="en-US" sz="4800" b="1">
              <a:solidFill>
                <a:srgbClr val="F6E8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</a:endParaRPr>
          </a:p>
          <a:p>
            <a:pPr algn="dist"/>
            <a:r>
              <a:rPr lang="zh-CN" altLang="en-US" sz="2800" b="1">
                <a:solidFill>
                  <a:srgbClr val="F6E8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rPr>
              <a:t>——以《书鄢陵王主簿所画折枝二首》其一为引</a:t>
            </a:r>
            <a:endParaRPr lang="zh-CN" altLang="en-US" sz="2800" b="1">
              <a:solidFill>
                <a:srgbClr val="F6E8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5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5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5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5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grpSp>
        <p:nvGrpSpPr>
          <p:cNvPr id="10" name="组合 9"/>
          <p:cNvGrpSpPr/>
          <p:nvPr/>
        </p:nvGrpSpPr>
        <p:grpSpPr>
          <a:xfrm rot="0">
            <a:off x="494665" y="1613535"/>
            <a:ext cx="3469005" cy="3335020"/>
            <a:chOff x="2415" y="3852"/>
            <a:chExt cx="5463" cy="5252"/>
          </a:xfrm>
        </p:grpSpPr>
        <p:grpSp>
          <p:nvGrpSpPr>
            <p:cNvPr id="8" name="组合 7"/>
            <p:cNvGrpSpPr/>
            <p:nvPr/>
          </p:nvGrpSpPr>
          <p:grpSpPr>
            <a:xfrm>
              <a:off x="3974" y="3852"/>
              <a:ext cx="2518" cy="2518"/>
              <a:chOff x="6407" y="3352"/>
              <a:chExt cx="4334" cy="433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6407" y="3352"/>
                <a:ext cx="4334" cy="4334"/>
              </a:xfrm>
              <a:prstGeom prst="ellipse">
                <a:avLst/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2" name="图片 1" descr="图片 8"/>
              <p:cNvPicPr>
                <a:picLocks noChangeAspect="1"/>
              </p:cNvPicPr>
              <p:nvPr/>
            </p:nvPicPr>
            <p:blipFill>
              <a:blip r:embed="rId6"/>
              <a:srcRect t="10786" r="28431"/>
              <a:stretch>
                <a:fillRect/>
              </a:stretch>
            </p:blipFill>
            <p:spPr>
              <a:xfrm>
                <a:off x="6955" y="3352"/>
                <a:ext cx="3786" cy="4334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86" h="4334">
                    <a:moveTo>
                      <a:pt x="1619" y="0"/>
                    </a:moveTo>
                    <a:cubicBezTo>
                      <a:pt x="2816" y="0"/>
                      <a:pt x="3786" y="970"/>
                      <a:pt x="3786" y="2167"/>
                    </a:cubicBezTo>
                    <a:cubicBezTo>
                      <a:pt x="3786" y="3364"/>
                      <a:pt x="2816" y="4334"/>
                      <a:pt x="1619" y="4334"/>
                    </a:cubicBezTo>
                    <a:cubicBezTo>
                      <a:pt x="983" y="4334"/>
                      <a:pt x="411" y="4060"/>
                      <a:pt x="15" y="3624"/>
                    </a:cubicBezTo>
                    <a:lnTo>
                      <a:pt x="0" y="3607"/>
                    </a:lnTo>
                    <a:lnTo>
                      <a:pt x="0" y="727"/>
                    </a:lnTo>
                    <a:lnTo>
                      <a:pt x="15" y="710"/>
                    </a:lnTo>
                    <a:cubicBezTo>
                      <a:pt x="411" y="274"/>
                      <a:pt x="983" y="0"/>
                      <a:pt x="1619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9" name="组合 8"/>
            <p:cNvGrpSpPr/>
            <p:nvPr/>
          </p:nvGrpSpPr>
          <p:grpSpPr>
            <a:xfrm>
              <a:off x="2415" y="6956"/>
              <a:ext cx="5463" cy="2148"/>
              <a:chOff x="2314" y="6956"/>
              <a:chExt cx="5463" cy="2148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3262" y="6956"/>
                <a:ext cx="3740" cy="783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dist">
                  <a:lnSpc>
                    <a:spcPct val="110000"/>
                  </a:lnSpc>
                </a:pPr>
                <a:r>
                  <a:rPr lang="zh-CN" altLang="en-US" sz="2400" b="1">
                    <a:solidFill>
                      <a:srgbClr val="F6E8C9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传</a:t>
                </a:r>
                <a:r>
                  <a:rPr lang="zh-CN" altLang="en-US" sz="2400" b="1">
                    <a:solidFill>
                      <a:srgbClr val="F6E8C9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神</a:t>
                </a:r>
                <a:endParaRPr lang="zh-CN" altLang="en-US" sz="2400" b="1">
                  <a:solidFill>
                    <a:srgbClr val="F6E8C9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314" y="7682"/>
                <a:ext cx="5463" cy="14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10000"/>
                  </a:lnSpc>
                </a:pPr>
                <a:r>
                  <a:rPr lang="en-US" altLang="zh-CN" sz="24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     </a:t>
                </a:r>
                <a:r>
                  <a:rPr lang="zh-CN" altLang="en-US" sz="24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论画以形似，</a:t>
                </a:r>
                <a:endParaRPr lang="zh-CN" altLang="en-US" sz="2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zh-CN" sz="24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 </a:t>
                </a:r>
                <a:r>
                  <a:rPr lang="zh-CN" altLang="en-US" sz="24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见与儿童邻</a:t>
                </a:r>
                <a:endParaRPr lang="zh-CN" altLang="en-US" sz="2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rot="0">
            <a:off x="7870825" y="1613535"/>
            <a:ext cx="3284855" cy="4370070"/>
            <a:chOff x="2854" y="3852"/>
            <a:chExt cx="5173" cy="6882"/>
          </a:xfrm>
        </p:grpSpPr>
        <p:grpSp>
          <p:nvGrpSpPr>
            <p:cNvPr id="15" name="组合 14"/>
            <p:cNvGrpSpPr/>
            <p:nvPr/>
          </p:nvGrpSpPr>
          <p:grpSpPr>
            <a:xfrm>
              <a:off x="3974" y="3852"/>
              <a:ext cx="2518" cy="2518"/>
              <a:chOff x="6407" y="3352"/>
              <a:chExt cx="4334" cy="4334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6407" y="3352"/>
                <a:ext cx="4334" cy="4334"/>
              </a:xfrm>
              <a:prstGeom prst="ellipse">
                <a:avLst/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26" name="图片 25" descr="图片 8"/>
              <p:cNvPicPr>
                <a:picLocks noChangeAspect="1"/>
              </p:cNvPicPr>
              <p:nvPr/>
            </p:nvPicPr>
            <p:blipFill>
              <a:blip r:embed="rId6"/>
              <a:srcRect t="10786" r="28431"/>
              <a:stretch>
                <a:fillRect/>
              </a:stretch>
            </p:blipFill>
            <p:spPr>
              <a:xfrm>
                <a:off x="6955" y="3352"/>
                <a:ext cx="3786" cy="4334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86" h="4334">
                    <a:moveTo>
                      <a:pt x="1619" y="0"/>
                    </a:moveTo>
                    <a:cubicBezTo>
                      <a:pt x="2816" y="0"/>
                      <a:pt x="3786" y="970"/>
                      <a:pt x="3786" y="2167"/>
                    </a:cubicBezTo>
                    <a:cubicBezTo>
                      <a:pt x="3786" y="3364"/>
                      <a:pt x="2816" y="4334"/>
                      <a:pt x="1619" y="4334"/>
                    </a:cubicBezTo>
                    <a:cubicBezTo>
                      <a:pt x="983" y="4334"/>
                      <a:pt x="411" y="4060"/>
                      <a:pt x="15" y="3624"/>
                    </a:cubicBezTo>
                    <a:lnTo>
                      <a:pt x="0" y="3607"/>
                    </a:lnTo>
                    <a:lnTo>
                      <a:pt x="0" y="727"/>
                    </a:lnTo>
                    <a:lnTo>
                      <a:pt x="15" y="710"/>
                    </a:lnTo>
                    <a:cubicBezTo>
                      <a:pt x="411" y="274"/>
                      <a:pt x="983" y="0"/>
                      <a:pt x="1619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2854" y="6956"/>
              <a:ext cx="5173" cy="3778"/>
              <a:chOff x="2753" y="6956"/>
              <a:chExt cx="5173" cy="3778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262" y="6956"/>
                <a:ext cx="3740" cy="783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dist">
                  <a:lnSpc>
                    <a:spcPct val="110000"/>
                  </a:lnSpc>
                </a:pPr>
                <a:r>
                  <a:rPr lang="zh-CN" altLang="en-US" sz="2400" b="1">
                    <a:solidFill>
                      <a:srgbClr val="F6E8C9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修养</a:t>
                </a:r>
                <a:endParaRPr lang="zh-CN" altLang="en-US" sz="2400" b="1">
                  <a:solidFill>
                    <a:srgbClr val="F6E8C9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753" y="7682"/>
                <a:ext cx="5173" cy="305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诗画本一律，天工与清新。边鸾雀写生，赵昌花传神。何如此两幅，疏淡含精匀。谁言一点红，解寄无边春。</a:t>
                </a:r>
                <a:endParaRPr lang="zh-CN" altLang="en-US" sz="20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 rot="0">
            <a:off x="4152900" y="1642745"/>
            <a:ext cx="3284855" cy="3335020"/>
            <a:chOff x="2647" y="3852"/>
            <a:chExt cx="5173" cy="5252"/>
          </a:xfrm>
        </p:grpSpPr>
        <p:grpSp>
          <p:nvGrpSpPr>
            <p:cNvPr id="4" name="组合 3"/>
            <p:cNvGrpSpPr/>
            <p:nvPr/>
          </p:nvGrpSpPr>
          <p:grpSpPr>
            <a:xfrm>
              <a:off x="3974" y="3852"/>
              <a:ext cx="2518" cy="2518"/>
              <a:chOff x="6407" y="3352"/>
              <a:chExt cx="4334" cy="4334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407" y="3352"/>
                <a:ext cx="4334" cy="4334"/>
              </a:xfrm>
              <a:prstGeom prst="ellipse">
                <a:avLst/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6" name="图片 5" descr="图片 8"/>
              <p:cNvPicPr>
                <a:picLocks noChangeAspect="1"/>
              </p:cNvPicPr>
              <p:nvPr/>
            </p:nvPicPr>
            <p:blipFill>
              <a:blip r:embed="rId6"/>
              <a:srcRect t="10786" r="28431"/>
              <a:stretch>
                <a:fillRect/>
              </a:stretch>
            </p:blipFill>
            <p:spPr>
              <a:xfrm>
                <a:off x="6955" y="3352"/>
                <a:ext cx="3786" cy="4334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86" h="4334">
                    <a:moveTo>
                      <a:pt x="1619" y="0"/>
                    </a:moveTo>
                    <a:cubicBezTo>
                      <a:pt x="2816" y="0"/>
                      <a:pt x="3786" y="970"/>
                      <a:pt x="3786" y="2167"/>
                    </a:cubicBezTo>
                    <a:cubicBezTo>
                      <a:pt x="3786" y="3364"/>
                      <a:pt x="2816" y="4334"/>
                      <a:pt x="1619" y="4334"/>
                    </a:cubicBezTo>
                    <a:cubicBezTo>
                      <a:pt x="983" y="4334"/>
                      <a:pt x="411" y="4060"/>
                      <a:pt x="15" y="3624"/>
                    </a:cubicBezTo>
                    <a:lnTo>
                      <a:pt x="0" y="3607"/>
                    </a:lnTo>
                    <a:lnTo>
                      <a:pt x="0" y="727"/>
                    </a:lnTo>
                    <a:lnTo>
                      <a:pt x="15" y="710"/>
                    </a:lnTo>
                    <a:cubicBezTo>
                      <a:pt x="411" y="274"/>
                      <a:pt x="983" y="0"/>
                      <a:pt x="1619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647" y="6956"/>
              <a:ext cx="5173" cy="2148"/>
              <a:chOff x="2546" y="6956"/>
              <a:chExt cx="5173" cy="2148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3262" y="6956"/>
                <a:ext cx="3740" cy="783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dist">
                  <a:lnSpc>
                    <a:spcPct val="110000"/>
                  </a:lnSpc>
                </a:pPr>
                <a:r>
                  <a:rPr lang="zh-CN" altLang="en-US" sz="2400" b="1">
                    <a:solidFill>
                      <a:srgbClr val="F6E8C9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韵意</a:t>
                </a:r>
                <a:endParaRPr lang="zh-CN" altLang="en-US" sz="2400" b="1">
                  <a:solidFill>
                    <a:srgbClr val="F6E8C9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546" y="7682"/>
                <a:ext cx="5173" cy="14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10000"/>
                  </a:lnSpc>
                </a:pPr>
                <a:r>
                  <a:rPr lang="en-US" altLang="zh-CN" sz="24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    </a:t>
                </a:r>
                <a:r>
                  <a:rPr lang="zh-CN" altLang="en-US" sz="24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赋诗必此诗，</a:t>
                </a:r>
                <a:endParaRPr lang="zh-CN" altLang="en-US" sz="2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zh-CN" altLang="en-US" sz="24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定非知诗人</a:t>
                </a:r>
                <a:endParaRPr lang="zh-CN" altLang="en-US" sz="2400">
                  <a:solidFill>
                    <a:srgbClr val="F6E8C9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</p:grpSp>
      </p:grp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5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5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5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5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/>
          <p:cNvGrpSpPr/>
          <p:nvPr/>
        </p:nvGrpSpPr>
        <p:grpSpPr>
          <a:xfrm>
            <a:off x="985520" y="1684020"/>
            <a:ext cx="10212705" cy="4307840"/>
            <a:chOff x="1857" y="2552"/>
            <a:chExt cx="16083" cy="6784"/>
          </a:xfrm>
        </p:grpSpPr>
        <p:grpSp>
          <p:nvGrpSpPr>
            <p:cNvPr id="33" name="组合 32"/>
            <p:cNvGrpSpPr/>
            <p:nvPr/>
          </p:nvGrpSpPr>
          <p:grpSpPr>
            <a:xfrm>
              <a:off x="7691" y="2552"/>
              <a:ext cx="4415" cy="6784"/>
              <a:chOff x="7824" y="2552"/>
              <a:chExt cx="4415" cy="6784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7824" y="2552"/>
                <a:ext cx="4415" cy="6784"/>
              </a:xfrm>
              <a:prstGeom prst="roundRect">
                <a:avLst>
                  <a:gd name="adj" fmla="val 8742"/>
                </a:avLst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4" name="图片 13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t="12359" r="55681"/>
              <a:stretch>
                <a:fillRect/>
              </a:stretch>
            </p:blipFill>
            <p:spPr>
              <a:xfrm>
                <a:off x="10550" y="2552"/>
                <a:ext cx="1689" cy="3340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9" h="3340">
                    <a:moveTo>
                      <a:pt x="0" y="0"/>
                    </a:moveTo>
                    <a:lnTo>
                      <a:pt x="1303" y="0"/>
                    </a:lnTo>
                    <a:cubicBezTo>
                      <a:pt x="1516" y="0"/>
                      <a:pt x="1689" y="173"/>
                      <a:pt x="1689" y="386"/>
                    </a:cubicBezTo>
                    <a:lnTo>
                      <a:pt x="1689" y="3340"/>
                    </a:lnTo>
                    <a:lnTo>
                      <a:pt x="0" y="33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8852" y="4110"/>
                <a:ext cx="2479" cy="121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赋诗必此诗，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定非知诗人</a:t>
                </a:r>
                <a:endParaRPr lang="zh-CN" altLang="en-US" sz="2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8003" y="5459"/>
                <a:ext cx="4103" cy="319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“出新意于法度之中，寄妙理于豪放之外”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“诗中有画”“画中有诗”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苏轼强调诗画关系中的“意境”这与其家庭教育密切相关，源于苏洵教育苏轼学习赋诗所得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9044" y="2965"/>
                <a:ext cx="1890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4000" b="1">
                    <a:solidFill>
                      <a:srgbClr val="6DA09C"/>
                    </a:solidFill>
                    <a:effectLst/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</a:rPr>
                  <a:t>韵意</a:t>
                </a:r>
                <a:endParaRPr lang="zh-CN" altLang="en-US" sz="4000" b="1">
                  <a:solidFill>
                    <a:srgbClr val="6DA09C"/>
                  </a:solidFill>
                  <a:effectLst/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</a:endParaRPr>
              </a:p>
            </p:txBody>
          </p:sp>
          <p:pic>
            <p:nvPicPr>
              <p:cNvPr id="30" name="图片 29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l="77662" t="32511"/>
              <a:stretch>
                <a:fillRect/>
              </a:stretch>
            </p:blipFill>
            <p:spPr>
              <a:xfrm>
                <a:off x="7824" y="2552"/>
                <a:ext cx="942" cy="2846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2" h="2846">
                    <a:moveTo>
                      <a:pt x="386" y="0"/>
                    </a:moveTo>
                    <a:lnTo>
                      <a:pt x="942" y="0"/>
                    </a:lnTo>
                    <a:lnTo>
                      <a:pt x="942" y="2846"/>
                    </a:lnTo>
                    <a:lnTo>
                      <a:pt x="0" y="2846"/>
                    </a:lnTo>
                    <a:lnTo>
                      <a:pt x="0" y="386"/>
                    </a:lnTo>
                    <a:cubicBezTo>
                      <a:pt x="0" y="173"/>
                      <a:pt x="173" y="0"/>
                      <a:pt x="386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34" name="组合 33"/>
            <p:cNvGrpSpPr/>
            <p:nvPr/>
          </p:nvGrpSpPr>
          <p:grpSpPr>
            <a:xfrm>
              <a:off x="13525" y="2552"/>
              <a:ext cx="4415" cy="6784"/>
              <a:chOff x="7824" y="2552"/>
              <a:chExt cx="4415" cy="6784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7824" y="2552"/>
                <a:ext cx="4415" cy="6784"/>
              </a:xfrm>
              <a:prstGeom prst="roundRect">
                <a:avLst>
                  <a:gd name="adj" fmla="val 8742"/>
                </a:avLst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36" name="图片 35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t="12359" r="55681"/>
              <a:stretch>
                <a:fillRect/>
              </a:stretch>
            </p:blipFill>
            <p:spPr>
              <a:xfrm>
                <a:off x="10550" y="2552"/>
                <a:ext cx="1689" cy="3340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9" h="3340">
                    <a:moveTo>
                      <a:pt x="0" y="0"/>
                    </a:moveTo>
                    <a:lnTo>
                      <a:pt x="1303" y="0"/>
                    </a:lnTo>
                    <a:cubicBezTo>
                      <a:pt x="1516" y="0"/>
                      <a:pt x="1689" y="173"/>
                      <a:pt x="1689" y="386"/>
                    </a:cubicBezTo>
                    <a:lnTo>
                      <a:pt x="1689" y="3340"/>
                    </a:lnTo>
                    <a:lnTo>
                      <a:pt x="0" y="33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37" name="文本框 36"/>
              <p:cNvSpPr txBox="1"/>
              <p:nvPr/>
            </p:nvSpPr>
            <p:spPr>
              <a:xfrm>
                <a:off x="8523" y="4162"/>
                <a:ext cx="3200" cy="121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诗画本一律，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天工与清新……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8003" y="5459"/>
                <a:ext cx="4057" cy="370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“有道而不艺，则物虽形于心，不形于手”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“明于理而深观”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深观是明理的前提，明理才能近道；游艺、从容于人生，才能臻于依仁、据德、志道之境。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“内以治身、外以治人”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8854" y="2988"/>
                <a:ext cx="1890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4000" b="1">
                    <a:solidFill>
                      <a:srgbClr val="6DA09C"/>
                    </a:solidFill>
                    <a:effectLst/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</a:rPr>
                  <a:t>修养</a:t>
                </a:r>
                <a:endParaRPr lang="zh-CN" altLang="en-US" sz="4000" b="1">
                  <a:solidFill>
                    <a:srgbClr val="6DA09C"/>
                  </a:solidFill>
                  <a:effectLst/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</a:endParaRPr>
              </a:p>
            </p:txBody>
          </p:sp>
          <p:pic>
            <p:nvPicPr>
              <p:cNvPr id="40" name="图片 39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l="77662" t="32511"/>
              <a:stretch>
                <a:fillRect/>
              </a:stretch>
            </p:blipFill>
            <p:spPr>
              <a:xfrm>
                <a:off x="7824" y="2552"/>
                <a:ext cx="942" cy="2846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2" h="2846">
                    <a:moveTo>
                      <a:pt x="386" y="0"/>
                    </a:moveTo>
                    <a:lnTo>
                      <a:pt x="942" y="0"/>
                    </a:lnTo>
                    <a:lnTo>
                      <a:pt x="942" y="2846"/>
                    </a:lnTo>
                    <a:lnTo>
                      <a:pt x="0" y="2846"/>
                    </a:lnTo>
                    <a:lnTo>
                      <a:pt x="0" y="386"/>
                    </a:lnTo>
                    <a:cubicBezTo>
                      <a:pt x="0" y="173"/>
                      <a:pt x="173" y="0"/>
                      <a:pt x="386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41" name="组合 40"/>
            <p:cNvGrpSpPr/>
            <p:nvPr/>
          </p:nvGrpSpPr>
          <p:grpSpPr>
            <a:xfrm>
              <a:off x="1857" y="2552"/>
              <a:ext cx="4415" cy="6784"/>
              <a:chOff x="7824" y="2552"/>
              <a:chExt cx="4415" cy="6784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7824" y="2552"/>
                <a:ext cx="4415" cy="6784"/>
              </a:xfrm>
              <a:prstGeom prst="roundRect">
                <a:avLst>
                  <a:gd name="adj" fmla="val 8742"/>
                </a:avLst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43" name="图片 42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t="12359" r="55681"/>
              <a:stretch>
                <a:fillRect/>
              </a:stretch>
            </p:blipFill>
            <p:spPr>
              <a:xfrm>
                <a:off x="10550" y="2552"/>
                <a:ext cx="1689" cy="3340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9" h="3340">
                    <a:moveTo>
                      <a:pt x="0" y="0"/>
                    </a:moveTo>
                    <a:lnTo>
                      <a:pt x="1303" y="0"/>
                    </a:lnTo>
                    <a:cubicBezTo>
                      <a:pt x="1516" y="0"/>
                      <a:pt x="1689" y="173"/>
                      <a:pt x="1689" y="386"/>
                    </a:cubicBezTo>
                    <a:lnTo>
                      <a:pt x="1689" y="3340"/>
                    </a:lnTo>
                    <a:lnTo>
                      <a:pt x="0" y="33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44" name="文本框 43"/>
              <p:cNvSpPr txBox="1"/>
              <p:nvPr/>
            </p:nvSpPr>
            <p:spPr>
              <a:xfrm>
                <a:off x="8860" y="4101"/>
                <a:ext cx="2565" cy="121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论画以形似，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见与儿童邻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8003" y="5459"/>
                <a:ext cx="4057" cy="370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“物我合一”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苏轼如此的诗画思维亦融入了释、道思想的物化美学观，在家学家风的影响下，苏轼以禅入诗说画，融入了人生的省与悟，使其文艺创作更具有思辨性和议论性。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9052" y="2965"/>
                <a:ext cx="2578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4000" b="1">
                    <a:solidFill>
                      <a:srgbClr val="6DA09C"/>
                    </a:solidFill>
                    <a:effectLst/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</a:rPr>
                  <a:t>传神</a:t>
                </a:r>
                <a:endParaRPr lang="zh-CN" altLang="en-US" sz="4000" b="1">
                  <a:solidFill>
                    <a:srgbClr val="6DA09C"/>
                  </a:solidFill>
                  <a:effectLst/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</a:endParaRPr>
              </a:p>
            </p:txBody>
          </p:sp>
          <p:pic>
            <p:nvPicPr>
              <p:cNvPr id="47" name="图片 46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l="77662" t="32511"/>
              <a:stretch>
                <a:fillRect/>
              </a:stretch>
            </p:blipFill>
            <p:spPr>
              <a:xfrm>
                <a:off x="7824" y="2552"/>
                <a:ext cx="942" cy="2846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2" h="2846">
                    <a:moveTo>
                      <a:pt x="386" y="0"/>
                    </a:moveTo>
                    <a:lnTo>
                      <a:pt x="942" y="0"/>
                    </a:lnTo>
                    <a:lnTo>
                      <a:pt x="942" y="2846"/>
                    </a:lnTo>
                    <a:lnTo>
                      <a:pt x="0" y="2846"/>
                    </a:lnTo>
                    <a:lnTo>
                      <a:pt x="0" y="386"/>
                    </a:lnTo>
                    <a:cubicBezTo>
                      <a:pt x="0" y="173"/>
                      <a:pt x="173" y="0"/>
                      <a:pt x="386" y="0"/>
                    </a:cubicBezTo>
                    <a:close/>
                  </a:path>
                </a:pathLst>
              </a:custGeom>
            </p:spPr>
          </p:pic>
        </p:grpSp>
      </p:grp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1144270" y="1665605"/>
            <a:ext cx="9539605" cy="3844290"/>
          </a:xfrm>
          <a:custGeom>
            <a:avLst/>
            <a:gdLst>
              <a:gd name="connsiteX0" fmla="*/ 0 w 14189"/>
              <a:gd name="connsiteY0" fmla="*/ 0 h 5554"/>
              <a:gd name="connsiteX1" fmla="*/ 14189 w 14189"/>
              <a:gd name="connsiteY1" fmla="*/ 0 h 5554"/>
              <a:gd name="connsiteX2" fmla="*/ 14189 w 14189"/>
              <a:gd name="connsiteY2" fmla="*/ 5554 h 5554"/>
              <a:gd name="connsiteX3" fmla="*/ 0 w 14189"/>
              <a:gd name="connsiteY3" fmla="*/ 5554 h 5554"/>
              <a:gd name="connsiteX4" fmla="*/ 0 w 14189"/>
              <a:gd name="connsiteY4" fmla="*/ 0 h 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9" h="5554">
                <a:moveTo>
                  <a:pt x="0" y="0"/>
                </a:moveTo>
                <a:lnTo>
                  <a:pt x="14189" y="0"/>
                </a:lnTo>
                <a:lnTo>
                  <a:pt x="14189" y="5554"/>
                </a:lnTo>
                <a:lnTo>
                  <a:pt x="0" y="5554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F6E8C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859405" y="1626235"/>
            <a:ext cx="7952740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en-US" altLang="zh-CN" sz="32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                </a:t>
            </a:r>
            <a:r>
              <a:rPr lang="zh-CN" altLang="en-US" sz="3200" b="1">
                <a:solidFill>
                  <a:srgbClr val="C00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“物我合一”</a:t>
            </a:r>
            <a:r>
              <a:rPr lang="en-US" altLang="zh-CN" sz="32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</a:t>
            </a:r>
            <a:r>
              <a:rPr lang="en-US" altLang="zh-CN" sz="3200" b="1">
                <a:solidFill>
                  <a:srgbClr val="C00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  </a:t>
            </a:r>
            <a:endParaRPr lang="zh-CN" altLang="en-US" sz="20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dist">
              <a:lnSpc>
                <a:spcPct val="110000"/>
              </a:lnSpc>
            </a:pPr>
            <a:endParaRPr lang="zh-CN" altLang="en-US" sz="32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dist">
              <a:lnSpc>
                <a:spcPct val="110000"/>
              </a:lnSpc>
            </a:pPr>
            <a:endParaRPr lang="zh-CN" altLang="en-US" sz="32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004945" y="2139315"/>
            <a:ext cx="667956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“余常论画以为人禽宫室器用，皆常有形。至于山石竹木水波烟云，虽无常形，而有常理。常形之失，人皆知之，常理之不当，虽晓画者有所不知……世之工人，或能曲尽其形，而至于其理，非高人逸士不能辨”</a:t>
            </a:r>
            <a:r>
              <a:rPr lang="en-US" altLang="zh-CN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            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——《净因院画记》苏轼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04945" y="3042285"/>
            <a:ext cx="6678930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米友仁亦有道：“子云以字为心画，非穷理者，其语不能至是；是画之为说。亦心画也。”</a:t>
            </a:r>
            <a:r>
              <a:rPr lang="en-US" altLang="zh-CN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                                                                                                              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——米友仁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“吴生虽妙绝，犹以画工论。摩诘得之于象外，有如仙翮谢笼樊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——《王维吴道子画》苏轼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“与可画竹时，见竹不见人。岂独不见人，嗒然遗其身。其身与竹化，无穷出清新。庄周世无有，谁知此凝神。”</a:t>
            </a:r>
            <a:r>
              <a:rPr lang="en-US" altLang="zh-CN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         </a:t>
            </a:r>
            <a:endParaRPr lang="en-US" altLang="zh-CN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 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——《书晁补之所藏与可画竹三首》其一）苏轼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</p:txBody>
      </p:sp>
      <p:pic>
        <p:nvPicPr>
          <p:cNvPr id="9" name="图片 8" descr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95" y="1684655"/>
            <a:ext cx="2806065" cy="44577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4" name="文本框 3"/>
          <p:cNvSpPr txBox="1"/>
          <p:nvPr/>
        </p:nvSpPr>
        <p:spPr>
          <a:xfrm>
            <a:off x="2357755" y="749935"/>
            <a:ext cx="72834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传</a:t>
            </a:r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神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（论画以形似，见与儿童邻）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1144270" y="1665605"/>
            <a:ext cx="9539605" cy="3844290"/>
          </a:xfrm>
          <a:custGeom>
            <a:avLst/>
            <a:gdLst>
              <a:gd name="connsiteX0" fmla="*/ 0 w 14189"/>
              <a:gd name="connsiteY0" fmla="*/ 0 h 5554"/>
              <a:gd name="connsiteX1" fmla="*/ 14189 w 14189"/>
              <a:gd name="connsiteY1" fmla="*/ 0 h 5554"/>
              <a:gd name="connsiteX2" fmla="*/ 14189 w 14189"/>
              <a:gd name="connsiteY2" fmla="*/ 5554 h 5554"/>
              <a:gd name="connsiteX3" fmla="*/ 0 w 14189"/>
              <a:gd name="connsiteY3" fmla="*/ 5554 h 5554"/>
              <a:gd name="connsiteX4" fmla="*/ 0 w 14189"/>
              <a:gd name="connsiteY4" fmla="*/ 0 h 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9" h="5554">
                <a:moveTo>
                  <a:pt x="0" y="0"/>
                </a:moveTo>
                <a:lnTo>
                  <a:pt x="14189" y="0"/>
                </a:lnTo>
                <a:lnTo>
                  <a:pt x="14189" y="5554"/>
                </a:lnTo>
                <a:lnTo>
                  <a:pt x="0" y="5554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F6E8C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858260" y="1634490"/>
            <a:ext cx="667829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三苏家庭教育对苏轼如此的诗画思维影响从何得来呢？</a:t>
            </a:r>
            <a:endParaRPr lang="zh-CN" altLang="en-US" sz="2800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57625" y="2775585"/>
            <a:ext cx="6678295" cy="263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首先，苏轼能够看到绘画背后的“常理”，应离不开父亲的熏陶。</a:t>
            </a:r>
            <a:endParaRPr lang="zh-CN" altLang="en-US" sz="16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其次，苏轼书画思维中的“物我合一”观点有受道教到家影响。</a:t>
            </a:r>
            <a:endParaRPr lang="zh-CN" altLang="en-US" sz="16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最后，“忘我”、“无我”的境界亦处于佛学思想，然其苏轼母亲程氏就出生在佛教氛围浓厚的家庭里。</a:t>
            </a:r>
            <a:endParaRPr lang="zh-CN" altLang="en-US" sz="16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</p:txBody>
      </p:sp>
      <p:pic>
        <p:nvPicPr>
          <p:cNvPr id="9" name="图片 8" descr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95" y="1684655"/>
            <a:ext cx="2806065" cy="44577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2" name="文本框 1"/>
          <p:cNvSpPr txBox="1"/>
          <p:nvPr/>
        </p:nvSpPr>
        <p:spPr>
          <a:xfrm>
            <a:off x="2357755" y="749935"/>
            <a:ext cx="72834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传</a:t>
            </a:r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神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（论画以形似，见与儿童邻）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5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5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5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5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/>
          <p:cNvGrpSpPr/>
          <p:nvPr/>
        </p:nvGrpSpPr>
        <p:grpSpPr>
          <a:xfrm>
            <a:off x="985520" y="1684020"/>
            <a:ext cx="10212705" cy="4307840"/>
            <a:chOff x="1857" y="2552"/>
            <a:chExt cx="16083" cy="6784"/>
          </a:xfrm>
        </p:grpSpPr>
        <p:grpSp>
          <p:nvGrpSpPr>
            <p:cNvPr id="33" name="组合 32"/>
            <p:cNvGrpSpPr/>
            <p:nvPr/>
          </p:nvGrpSpPr>
          <p:grpSpPr>
            <a:xfrm>
              <a:off x="7691" y="2552"/>
              <a:ext cx="4415" cy="6784"/>
              <a:chOff x="7824" y="2552"/>
              <a:chExt cx="4415" cy="6784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7824" y="2552"/>
                <a:ext cx="4415" cy="6784"/>
              </a:xfrm>
              <a:prstGeom prst="roundRect">
                <a:avLst>
                  <a:gd name="adj" fmla="val 8742"/>
                </a:avLst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4" name="图片 13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t="12359" r="55681"/>
              <a:stretch>
                <a:fillRect/>
              </a:stretch>
            </p:blipFill>
            <p:spPr>
              <a:xfrm>
                <a:off x="10550" y="2552"/>
                <a:ext cx="1689" cy="3340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9" h="3340">
                    <a:moveTo>
                      <a:pt x="0" y="0"/>
                    </a:moveTo>
                    <a:lnTo>
                      <a:pt x="1303" y="0"/>
                    </a:lnTo>
                    <a:cubicBezTo>
                      <a:pt x="1516" y="0"/>
                      <a:pt x="1689" y="173"/>
                      <a:pt x="1689" y="386"/>
                    </a:cubicBezTo>
                    <a:lnTo>
                      <a:pt x="1689" y="3340"/>
                    </a:lnTo>
                    <a:lnTo>
                      <a:pt x="0" y="33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8852" y="4110"/>
                <a:ext cx="2479" cy="121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赋诗必此诗，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定非知诗人</a:t>
                </a:r>
                <a:endParaRPr lang="zh-CN" altLang="en-US" sz="2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8003" y="5459"/>
                <a:ext cx="4103" cy="319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“出新意于法度之中，寄妙理于豪放之外”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“诗中有画”“画中有诗”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苏轼强调诗画关系中的“意境”这与其家庭教育密切相关，源于苏洵教育苏轼学习赋诗所得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9044" y="2965"/>
                <a:ext cx="1890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4000" b="1">
                    <a:solidFill>
                      <a:srgbClr val="6DA09C"/>
                    </a:solidFill>
                    <a:effectLst/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</a:rPr>
                  <a:t>韵意</a:t>
                </a:r>
                <a:endParaRPr lang="zh-CN" altLang="en-US" sz="4000" b="1">
                  <a:solidFill>
                    <a:srgbClr val="6DA09C"/>
                  </a:solidFill>
                  <a:effectLst/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</a:endParaRPr>
              </a:p>
            </p:txBody>
          </p:sp>
          <p:pic>
            <p:nvPicPr>
              <p:cNvPr id="30" name="图片 29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l="77662" t="32511"/>
              <a:stretch>
                <a:fillRect/>
              </a:stretch>
            </p:blipFill>
            <p:spPr>
              <a:xfrm>
                <a:off x="7824" y="2552"/>
                <a:ext cx="942" cy="2846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2" h="2846">
                    <a:moveTo>
                      <a:pt x="386" y="0"/>
                    </a:moveTo>
                    <a:lnTo>
                      <a:pt x="942" y="0"/>
                    </a:lnTo>
                    <a:lnTo>
                      <a:pt x="942" y="2846"/>
                    </a:lnTo>
                    <a:lnTo>
                      <a:pt x="0" y="2846"/>
                    </a:lnTo>
                    <a:lnTo>
                      <a:pt x="0" y="386"/>
                    </a:lnTo>
                    <a:cubicBezTo>
                      <a:pt x="0" y="173"/>
                      <a:pt x="173" y="0"/>
                      <a:pt x="386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34" name="组合 33"/>
            <p:cNvGrpSpPr/>
            <p:nvPr/>
          </p:nvGrpSpPr>
          <p:grpSpPr>
            <a:xfrm>
              <a:off x="13525" y="2552"/>
              <a:ext cx="4415" cy="6784"/>
              <a:chOff x="7824" y="2552"/>
              <a:chExt cx="4415" cy="6784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7824" y="2552"/>
                <a:ext cx="4415" cy="6784"/>
              </a:xfrm>
              <a:prstGeom prst="roundRect">
                <a:avLst>
                  <a:gd name="adj" fmla="val 8742"/>
                </a:avLst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36" name="图片 35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t="12359" r="55681"/>
              <a:stretch>
                <a:fillRect/>
              </a:stretch>
            </p:blipFill>
            <p:spPr>
              <a:xfrm>
                <a:off x="10550" y="2552"/>
                <a:ext cx="1689" cy="3340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9" h="3340">
                    <a:moveTo>
                      <a:pt x="0" y="0"/>
                    </a:moveTo>
                    <a:lnTo>
                      <a:pt x="1303" y="0"/>
                    </a:lnTo>
                    <a:cubicBezTo>
                      <a:pt x="1516" y="0"/>
                      <a:pt x="1689" y="173"/>
                      <a:pt x="1689" y="386"/>
                    </a:cubicBezTo>
                    <a:lnTo>
                      <a:pt x="1689" y="3340"/>
                    </a:lnTo>
                    <a:lnTo>
                      <a:pt x="0" y="33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37" name="文本框 36"/>
              <p:cNvSpPr txBox="1"/>
              <p:nvPr/>
            </p:nvSpPr>
            <p:spPr>
              <a:xfrm>
                <a:off x="8523" y="4162"/>
                <a:ext cx="3200" cy="121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诗画本一律，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天工与清新……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8003" y="5459"/>
                <a:ext cx="4057" cy="370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“有道而不艺，则物虽形于心，不形于手”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“明于理而深观”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深观是明理的前提，明理才能近道；游艺、从容于人生，才能臻于依仁、据德、志道之境。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“内以治身、外以治人”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8854" y="2988"/>
                <a:ext cx="1890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4000" b="1">
                    <a:solidFill>
                      <a:srgbClr val="6DA09C"/>
                    </a:solidFill>
                    <a:effectLst/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</a:rPr>
                  <a:t>修养</a:t>
                </a:r>
                <a:endParaRPr lang="zh-CN" altLang="en-US" sz="4000" b="1">
                  <a:solidFill>
                    <a:srgbClr val="6DA09C"/>
                  </a:solidFill>
                  <a:effectLst/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</a:endParaRPr>
              </a:p>
            </p:txBody>
          </p:sp>
          <p:pic>
            <p:nvPicPr>
              <p:cNvPr id="40" name="图片 39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l="77662" t="32511"/>
              <a:stretch>
                <a:fillRect/>
              </a:stretch>
            </p:blipFill>
            <p:spPr>
              <a:xfrm>
                <a:off x="7824" y="2552"/>
                <a:ext cx="942" cy="2846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2" h="2846">
                    <a:moveTo>
                      <a:pt x="386" y="0"/>
                    </a:moveTo>
                    <a:lnTo>
                      <a:pt x="942" y="0"/>
                    </a:lnTo>
                    <a:lnTo>
                      <a:pt x="942" y="2846"/>
                    </a:lnTo>
                    <a:lnTo>
                      <a:pt x="0" y="2846"/>
                    </a:lnTo>
                    <a:lnTo>
                      <a:pt x="0" y="386"/>
                    </a:lnTo>
                    <a:cubicBezTo>
                      <a:pt x="0" y="173"/>
                      <a:pt x="173" y="0"/>
                      <a:pt x="386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41" name="组合 40"/>
            <p:cNvGrpSpPr/>
            <p:nvPr/>
          </p:nvGrpSpPr>
          <p:grpSpPr>
            <a:xfrm>
              <a:off x="1857" y="2552"/>
              <a:ext cx="4415" cy="6784"/>
              <a:chOff x="7824" y="2552"/>
              <a:chExt cx="4415" cy="6784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7824" y="2552"/>
                <a:ext cx="4415" cy="6784"/>
              </a:xfrm>
              <a:prstGeom prst="roundRect">
                <a:avLst>
                  <a:gd name="adj" fmla="val 8742"/>
                </a:avLst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43" name="图片 42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t="12359" r="55681"/>
              <a:stretch>
                <a:fillRect/>
              </a:stretch>
            </p:blipFill>
            <p:spPr>
              <a:xfrm>
                <a:off x="10550" y="2552"/>
                <a:ext cx="1689" cy="3340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9" h="3340">
                    <a:moveTo>
                      <a:pt x="0" y="0"/>
                    </a:moveTo>
                    <a:lnTo>
                      <a:pt x="1303" y="0"/>
                    </a:lnTo>
                    <a:cubicBezTo>
                      <a:pt x="1516" y="0"/>
                      <a:pt x="1689" y="173"/>
                      <a:pt x="1689" y="386"/>
                    </a:cubicBezTo>
                    <a:lnTo>
                      <a:pt x="1689" y="3340"/>
                    </a:lnTo>
                    <a:lnTo>
                      <a:pt x="0" y="33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44" name="文本框 43"/>
              <p:cNvSpPr txBox="1"/>
              <p:nvPr/>
            </p:nvSpPr>
            <p:spPr>
              <a:xfrm>
                <a:off x="8860" y="4101"/>
                <a:ext cx="2565" cy="121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论画以形似，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见与儿童邻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8003" y="5459"/>
                <a:ext cx="4057" cy="370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“物我合一”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苏轼如此的诗画思维亦融入了释、道思想的物化美学观，在家学家风的影响下，苏轼以禅入诗说画，融入了人生的省与悟，使其文艺创作更具有思辨性和议论性。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9052" y="2965"/>
                <a:ext cx="2578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4000" b="1">
                    <a:solidFill>
                      <a:srgbClr val="6DA09C"/>
                    </a:solidFill>
                    <a:effectLst/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</a:rPr>
                  <a:t>传神</a:t>
                </a:r>
                <a:endParaRPr lang="zh-CN" altLang="en-US" sz="4000" b="1">
                  <a:solidFill>
                    <a:srgbClr val="6DA09C"/>
                  </a:solidFill>
                  <a:effectLst/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</a:endParaRPr>
              </a:p>
            </p:txBody>
          </p:sp>
          <p:pic>
            <p:nvPicPr>
              <p:cNvPr id="47" name="图片 46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l="77662" t="32511"/>
              <a:stretch>
                <a:fillRect/>
              </a:stretch>
            </p:blipFill>
            <p:spPr>
              <a:xfrm>
                <a:off x="7824" y="2552"/>
                <a:ext cx="942" cy="2846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2" h="2846">
                    <a:moveTo>
                      <a:pt x="386" y="0"/>
                    </a:moveTo>
                    <a:lnTo>
                      <a:pt x="942" y="0"/>
                    </a:lnTo>
                    <a:lnTo>
                      <a:pt x="942" y="2846"/>
                    </a:lnTo>
                    <a:lnTo>
                      <a:pt x="0" y="2846"/>
                    </a:lnTo>
                    <a:lnTo>
                      <a:pt x="0" y="386"/>
                    </a:lnTo>
                    <a:cubicBezTo>
                      <a:pt x="0" y="173"/>
                      <a:pt x="173" y="0"/>
                      <a:pt x="386" y="0"/>
                    </a:cubicBezTo>
                    <a:close/>
                  </a:path>
                </a:pathLst>
              </a:custGeom>
            </p:spPr>
          </p:pic>
        </p:grpSp>
      </p:grp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1144270" y="1665605"/>
            <a:ext cx="9539605" cy="4343400"/>
          </a:xfrm>
          <a:custGeom>
            <a:avLst/>
            <a:gdLst>
              <a:gd name="connsiteX0" fmla="*/ 0 w 14189"/>
              <a:gd name="connsiteY0" fmla="*/ 0 h 5554"/>
              <a:gd name="connsiteX1" fmla="*/ 14189 w 14189"/>
              <a:gd name="connsiteY1" fmla="*/ 0 h 5554"/>
              <a:gd name="connsiteX2" fmla="*/ 14189 w 14189"/>
              <a:gd name="connsiteY2" fmla="*/ 5554 h 5554"/>
              <a:gd name="connsiteX3" fmla="*/ 0 w 14189"/>
              <a:gd name="connsiteY3" fmla="*/ 5554 h 5554"/>
              <a:gd name="connsiteX4" fmla="*/ 0 w 14189"/>
              <a:gd name="connsiteY4" fmla="*/ 0 h 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9" h="5554">
                <a:moveTo>
                  <a:pt x="0" y="0"/>
                </a:moveTo>
                <a:lnTo>
                  <a:pt x="14189" y="0"/>
                </a:lnTo>
                <a:lnTo>
                  <a:pt x="14189" y="5554"/>
                </a:lnTo>
                <a:lnTo>
                  <a:pt x="0" y="5554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F6E8C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950335" y="1713865"/>
            <a:ext cx="6733540" cy="4325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在北宋题画诗文以及文人画创作中，“韵”的概念来自于诗歌中，指赋诗中须遵循的一种限定或规则，同时也有“余意”之意；而“韵”的进一步升华则可得其“意”（意境）。所以，韵意可谓是作品遵循相应的限制，又要超越所限，从而体现的“法度”之外的意境。</a:t>
            </a:r>
            <a:endParaRPr lang="en-US" altLang="zh-CN" sz="2000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solidFill>
                  <a:srgbClr val="C00000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“出新意于法度之中，寄妙理于豪放之外”</a:t>
            </a:r>
            <a:endParaRPr lang="en-US" altLang="zh-CN" sz="2000">
              <a:solidFill>
                <a:srgbClr val="C00000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——</a:t>
            </a:r>
            <a:r>
              <a:rPr lang="zh-CN" altLang="en-US" sz="20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苏轼</a:t>
            </a:r>
            <a:r>
              <a:rPr lang="en-US" altLang="zh-CN" sz="20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《书吴道子画后》</a:t>
            </a:r>
            <a:endParaRPr lang="en-US" altLang="zh-CN" sz="2000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“味摩诘之诗，诗中有画。观摩诘之画，画中有诗。”</a:t>
            </a:r>
            <a:endParaRPr lang="en-US" altLang="zh-CN" sz="2000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r">
              <a:lnSpc>
                <a:spcPct val="110000"/>
              </a:lnSpc>
            </a:pPr>
            <a:r>
              <a:rPr lang="zh-CN" altLang="en-US" sz="20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——</a:t>
            </a:r>
            <a:r>
              <a:rPr lang="zh-CN" altLang="en-US" sz="20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苏轼</a:t>
            </a:r>
            <a:r>
              <a:rPr lang="en-US" altLang="zh-CN" sz="20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《书摩诘蓝田烟雨诗》</a:t>
            </a:r>
            <a:r>
              <a:rPr lang="en-US" altLang="zh-CN" sz="32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</a:t>
            </a:r>
            <a:r>
              <a:rPr lang="en-US" altLang="zh-CN" sz="3200" b="1">
                <a:solidFill>
                  <a:srgbClr val="C00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  </a:t>
            </a:r>
            <a:endParaRPr lang="zh-CN" altLang="en-US" sz="32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  <p:pic>
        <p:nvPicPr>
          <p:cNvPr id="9" name="图片 8" descr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270" y="1669415"/>
            <a:ext cx="2806065" cy="44577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4" name="文本框 3"/>
          <p:cNvSpPr txBox="1"/>
          <p:nvPr/>
        </p:nvSpPr>
        <p:spPr>
          <a:xfrm>
            <a:off x="2703830" y="712470"/>
            <a:ext cx="67849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韵</a:t>
            </a:r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     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意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（赋诗必此诗，定非知诗人）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1144270" y="1665605"/>
            <a:ext cx="9539605" cy="4343400"/>
          </a:xfrm>
          <a:custGeom>
            <a:avLst/>
            <a:gdLst>
              <a:gd name="connsiteX0" fmla="*/ 0 w 14189"/>
              <a:gd name="connsiteY0" fmla="*/ 0 h 5554"/>
              <a:gd name="connsiteX1" fmla="*/ 14189 w 14189"/>
              <a:gd name="connsiteY1" fmla="*/ 0 h 5554"/>
              <a:gd name="connsiteX2" fmla="*/ 14189 w 14189"/>
              <a:gd name="connsiteY2" fmla="*/ 5554 h 5554"/>
              <a:gd name="connsiteX3" fmla="*/ 0 w 14189"/>
              <a:gd name="connsiteY3" fmla="*/ 5554 h 5554"/>
              <a:gd name="connsiteX4" fmla="*/ 0 w 14189"/>
              <a:gd name="connsiteY4" fmla="*/ 0 h 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9" h="5554">
                <a:moveTo>
                  <a:pt x="0" y="0"/>
                </a:moveTo>
                <a:lnTo>
                  <a:pt x="14189" y="0"/>
                </a:lnTo>
                <a:lnTo>
                  <a:pt x="14189" y="5554"/>
                </a:lnTo>
                <a:lnTo>
                  <a:pt x="0" y="5554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F6E8C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950335" y="1713865"/>
            <a:ext cx="673354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三苏家庭教育对苏轼如此的诗画思维影响从何得来呢？</a:t>
            </a:r>
            <a:r>
              <a:rPr lang="en-US" altLang="zh-CN" sz="32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</a:t>
            </a:r>
            <a:endParaRPr lang="en-US" altLang="zh-CN" sz="3200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C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苏轼强调诗画关系中的“意境”这与其家庭教育密切相关，源于苏洵教育苏轼学习赋诗所得。</a:t>
            </a:r>
            <a:endParaRPr lang="zh-CN" altLang="en-US" sz="2400">
              <a:solidFill>
                <a:srgbClr val="FFC000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C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“清风</a:t>
            </a:r>
            <a:r>
              <a:rPr lang="zh-CN" altLang="en-US" sz="2400">
                <a:solidFill>
                  <a:srgbClr val="C00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扶</a:t>
            </a:r>
            <a:r>
              <a:rPr lang="zh-CN" altLang="en-US" sz="2400">
                <a:solidFill>
                  <a:srgbClr val="FFC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细柳，淡月</a:t>
            </a:r>
            <a:r>
              <a:rPr lang="zh-CN" altLang="en-US" sz="2400">
                <a:solidFill>
                  <a:srgbClr val="C00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失</a:t>
            </a:r>
            <a:r>
              <a:rPr lang="zh-CN" altLang="en-US" sz="2400">
                <a:solidFill>
                  <a:srgbClr val="FFC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梅花”</a:t>
            </a:r>
            <a:endParaRPr lang="zh-CN" altLang="en-US" sz="2400">
              <a:solidFill>
                <a:srgbClr val="FFC000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solidFill>
                  <a:srgbClr val="FFC000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</a:t>
            </a:r>
            <a:r>
              <a:rPr lang="en-US" altLang="zh-CN" sz="32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  </a:t>
            </a:r>
            <a:endParaRPr lang="zh-CN" altLang="en-US" sz="32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  <p:pic>
        <p:nvPicPr>
          <p:cNvPr id="9" name="图片 8" descr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270" y="1669415"/>
            <a:ext cx="2806065" cy="44577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4" name="文本框 3"/>
          <p:cNvSpPr txBox="1"/>
          <p:nvPr/>
        </p:nvSpPr>
        <p:spPr>
          <a:xfrm>
            <a:off x="2703830" y="712470"/>
            <a:ext cx="67849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韵</a:t>
            </a:r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     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意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（赋诗必此诗，定非知诗人）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5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5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5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5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/>
          <p:cNvGrpSpPr/>
          <p:nvPr/>
        </p:nvGrpSpPr>
        <p:grpSpPr>
          <a:xfrm>
            <a:off x="985520" y="1684020"/>
            <a:ext cx="10212705" cy="4307840"/>
            <a:chOff x="1857" y="2552"/>
            <a:chExt cx="16083" cy="6784"/>
          </a:xfrm>
        </p:grpSpPr>
        <p:grpSp>
          <p:nvGrpSpPr>
            <p:cNvPr id="33" name="组合 32"/>
            <p:cNvGrpSpPr/>
            <p:nvPr/>
          </p:nvGrpSpPr>
          <p:grpSpPr>
            <a:xfrm>
              <a:off x="7691" y="2552"/>
              <a:ext cx="4415" cy="6784"/>
              <a:chOff x="7824" y="2552"/>
              <a:chExt cx="4415" cy="6784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7824" y="2552"/>
                <a:ext cx="4415" cy="6784"/>
              </a:xfrm>
              <a:prstGeom prst="roundRect">
                <a:avLst>
                  <a:gd name="adj" fmla="val 8742"/>
                </a:avLst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4" name="图片 13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t="12359" r="55681"/>
              <a:stretch>
                <a:fillRect/>
              </a:stretch>
            </p:blipFill>
            <p:spPr>
              <a:xfrm>
                <a:off x="10550" y="2552"/>
                <a:ext cx="1689" cy="3340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9" h="3340">
                    <a:moveTo>
                      <a:pt x="0" y="0"/>
                    </a:moveTo>
                    <a:lnTo>
                      <a:pt x="1303" y="0"/>
                    </a:lnTo>
                    <a:cubicBezTo>
                      <a:pt x="1516" y="0"/>
                      <a:pt x="1689" y="173"/>
                      <a:pt x="1689" y="386"/>
                    </a:cubicBezTo>
                    <a:lnTo>
                      <a:pt x="1689" y="3340"/>
                    </a:lnTo>
                    <a:lnTo>
                      <a:pt x="0" y="33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8852" y="4110"/>
                <a:ext cx="2479" cy="121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赋诗必此诗，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定非知诗人</a:t>
                </a:r>
                <a:endParaRPr lang="zh-CN" altLang="en-US" sz="2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8003" y="5459"/>
                <a:ext cx="4103" cy="319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“出新意于法度之中，寄妙理于豪放之外”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“诗中有画”“画中有诗”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苏轼强调诗画关系中的“意境”这与其家庭教育密切相关，源于苏洵教育苏轼学习赋诗所得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9044" y="2965"/>
                <a:ext cx="1890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4000" b="1">
                    <a:solidFill>
                      <a:srgbClr val="6DA09C"/>
                    </a:solidFill>
                    <a:effectLst/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</a:rPr>
                  <a:t>韵意</a:t>
                </a:r>
                <a:endParaRPr lang="zh-CN" altLang="en-US" sz="4000" b="1">
                  <a:solidFill>
                    <a:srgbClr val="6DA09C"/>
                  </a:solidFill>
                  <a:effectLst/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</a:endParaRPr>
              </a:p>
            </p:txBody>
          </p:sp>
          <p:pic>
            <p:nvPicPr>
              <p:cNvPr id="30" name="图片 29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l="77662" t="32511"/>
              <a:stretch>
                <a:fillRect/>
              </a:stretch>
            </p:blipFill>
            <p:spPr>
              <a:xfrm>
                <a:off x="7824" y="2552"/>
                <a:ext cx="942" cy="2846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2" h="2846">
                    <a:moveTo>
                      <a:pt x="386" y="0"/>
                    </a:moveTo>
                    <a:lnTo>
                      <a:pt x="942" y="0"/>
                    </a:lnTo>
                    <a:lnTo>
                      <a:pt x="942" y="2846"/>
                    </a:lnTo>
                    <a:lnTo>
                      <a:pt x="0" y="2846"/>
                    </a:lnTo>
                    <a:lnTo>
                      <a:pt x="0" y="386"/>
                    </a:lnTo>
                    <a:cubicBezTo>
                      <a:pt x="0" y="173"/>
                      <a:pt x="173" y="0"/>
                      <a:pt x="386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34" name="组合 33"/>
            <p:cNvGrpSpPr/>
            <p:nvPr/>
          </p:nvGrpSpPr>
          <p:grpSpPr>
            <a:xfrm>
              <a:off x="13525" y="2552"/>
              <a:ext cx="4415" cy="6784"/>
              <a:chOff x="7824" y="2552"/>
              <a:chExt cx="4415" cy="6784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7824" y="2552"/>
                <a:ext cx="4415" cy="6784"/>
              </a:xfrm>
              <a:prstGeom prst="roundRect">
                <a:avLst>
                  <a:gd name="adj" fmla="val 8742"/>
                </a:avLst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36" name="图片 35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t="12359" r="55681"/>
              <a:stretch>
                <a:fillRect/>
              </a:stretch>
            </p:blipFill>
            <p:spPr>
              <a:xfrm>
                <a:off x="10550" y="2552"/>
                <a:ext cx="1689" cy="3340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9" h="3340">
                    <a:moveTo>
                      <a:pt x="0" y="0"/>
                    </a:moveTo>
                    <a:lnTo>
                      <a:pt x="1303" y="0"/>
                    </a:lnTo>
                    <a:cubicBezTo>
                      <a:pt x="1516" y="0"/>
                      <a:pt x="1689" y="173"/>
                      <a:pt x="1689" y="386"/>
                    </a:cubicBezTo>
                    <a:lnTo>
                      <a:pt x="1689" y="3340"/>
                    </a:lnTo>
                    <a:lnTo>
                      <a:pt x="0" y="33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37" name="文本框 36"/>
              <p:cNvSpPr txBox="1"/>
              <p:nvPr/>
            </p:nvSpPr>
            <p:spPr>
              <a:xfrm>
                <a:off x="8523" y="4162"/>
                <a:ext cx="3200" cy="121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诗画本一律，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天工与清新……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8003" y="5459"/>
                <a:ext cx="4057" cy="370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“有道而不艺，则物虽形于心，不形于手”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“明于理而深观”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深观是明理的前提，明理才能近道；游艺、从容于人生，才能臻于依仁、据德、志道之境。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“内以治身、外以治人”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8854" y="2988"/>
                <a:ext cx="1890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4000" b="1">
                    <a:solidFill>
                      <a:srgbClr val="6DA09C"/>
                    </a:solidFill>
                    <a:effectLst/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</a:rPr>
                  <a:t>修养</a:t>
                </a:r>
                <a:endParaRPr lang="zh-CN" altLang="en-US" sz="4000" b="1">
                  <a:solidFill>
                    <a:srgbClr val="6DA09C"/>
                  </a:solidFill>
                  <a:effectLst/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</a:endParaRPr>
              </a:p>
            </p:txBody>
          </p:sp>
          <p:pic>
            <p:nvPicPr>
              <p:cNvPr id="40" name="图片 39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l="77662" t="32511"/>
              <a:stretch>
                <a:fillRect/>
              </a:stretch>
            </p:blipFill>
            <p:spPr>
              <a:xfrm>
                <a:off x="7824" y="2552"/>
                <a:ext cx="942" cy="2846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2" h="2846">
                    <a:moveTo>
                      <a:pt x="386" y="0"/>
                    </a:moveTo>
                    <a:lnTo>
                      <a:pt x="942" y="0"/>
                    </a:lnTo>
                    <a:lnTo>
                      <a:pt x="942" y="2846"/>
                    </a:lnTo>
                    <a:lnTo>
                      <a:pt x="0" y="2846"/>
                    </a:lnTo>
                    <a:lnTo>
                      <a:pt x="0" y="386"/>
                    </a:lnTo>
                    <a:cubicBezTo>
                      <a:pt x="0" y="173"/>
                      <a:pt x="173" y="0"/>
                      <a:pt x="386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41" name="组合 40"/>
            <p:cNvGrpSpPr/>
            <p:nvPr/>
          </p:nvGrpSpPr>
          <p:grpSpPr>
            <a:xfrm>
              <a:off x="1857" y="2552"/>
              <a:ext cx="4415" cy="6784"/>
              <a:chOff x="7824" y="2552"/>
              <a:chExt cx="4415" cy="6784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7824" y="2552"/>
                <a:ext cx="4415" cy="6784"/>
              </a:xfrm>
              <a:prstGeom prst="roundRect">
                <a:avLst>
                  <a:gd name="adj" fmla="val 8742"/>
                </a:avLst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43" name="图片 42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t="12359" r="55681"/>
              <a:stretch>
                <a:fillRect/>
              </a:stretch>
            </p:blipFill>
            <p:spPr>
              <a:xfrm>
                <a:off x="10550" y="2552"/>
                <a:ext cx="1689" cy="3340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9" h="3340">
                    <a:moveTo>
                      <a:pt x="0" y="0"/>
                    </a:moveTo>
                    <a:lnTo>
                      <a:pt x="1303" y="0"/>
                    </a:lnTo>
                    <a:cubicBezTo>
                      <a:pt x="1516" y="0"/>
                      <a:pt x="1689" y="173"/>
                      <a:pt x="1689" y="386"/>
                    </a:cubicBezTo>
                    <a:lnTo>
                      <a:pt x="1689" y="3340"/>
                    </a:lnTo>
                    <a:lnTo>
                      <a:pt x="0" y="33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44" name="文本框 43"/>
              <p:cNvSpPr txBox="1"/>
              <p:nvPr/>
            </p:nvSpPr>
            <p:spPr>
              <a:xfrm>
                <a:off x="8860" y="4101"/>
                <a:ext cx="2565" cy="121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论画以形似，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见与儿童邻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8003" y="5459"/>
                <a:ext cx="4057" cy="370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FF0000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“物我合一”</a:t>
                </a:r>
                <a:endParaRPr lang="zh-CN" altLang="en-US" sz="1400" b="1">
                  <a:solidFill>
                    <a:srgbClr val="FF0000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苏轼如此的诗画思维亦融入了释、道思想的物化美学观，在家学家风的影响下，苏轼以禅入诗说画，融入了人生的省与悟，使其文艺创作更具有思辨性和议论性。</a:t>
                </a:r>
                <a:endParaRPr lang="zh-CN" altLang="en-US" sz="1400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9052" y="2965"/>
                <a:ext cx="2578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4000" b="1">
                    <a:solidFill>
                      <a:srgbClr val="6DA09C"/>
                    </a:solidFill>
                    <a:effectLst/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</a:rPr>
                  <a:t>传神</a:t>
                </a:r>
                <a:endParaRPr lang="zh-CN" altLang="en-US" sz="4000" b="1">
                  <a:solidFill>
                    <a:srgbClr val="6DA09C"/>
                  </a:solidFill>
                  <a:effectLst/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</a:endParaRPr>
              </a:p>
            </p:txBody>
          </p:sp>
          <p:pic>
            <p:nvPicPr>
              <p:cNvPr id="47" name="图片 46" descr="35a73731c2232b234a3f91f6d39d849d"/>
              <p:cNvPicPr>
                <a:picLocks noChangeAspect="1"/>
              </p:cNvPicPr>
              <p:nvPr/>
            </p:nvPicPr>
            <p:blipFill>
              <a:blip r:embed="rId6"/>
              <a:srcRect l="77662" t="32511"/>
              <a:stretch>
                <a:fillRect/>
              </a:stretch>
            </p:blipFill>
            <p:spPr>
              <a:xfrm>
                <a:off x="7824" y="2552"/>
                <a:ext cx="942" cy="2846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2" h="2846">
                    <a:moveTo>
                      <a:pt x="386" y="0"/>
                    </a:moveTo>
                    <a:lnTo>
                      <a:pt x="942" y="0"/>
                    </a:lnTo>
                    <a:lnTo>
                      <a:pt x="942" y="2846"/>
                    </a:lnTo>
                    <a:lnTo>
                      <a:pt x="0" y="2846"/>
                    </a:lnTo>
                    <a:lnTo>
                      <a:pt x="0" y="386"/>
                    </a:lnTo>
                    <a:cubicBezTo>
                      <a:pt x="0" y="173"/>
                      <a:pt x="173" y="0"/>
                      <a:pt x="386" y="0"/>
                    </a:cubicBezTo>
                    <a:close/>
                  </a:path>
                </a:pathLst>
              </a:custGeom>
            </p:spPr>
          </p:pic>
        </p:grpSp>
      </p:grpSp>
    </p:spTree>
    <p:custDataLst>
      <p:tags r:id="rId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1144270" y="1665605"/>
            <a:ext cx="9539605" cy="3844290"/>
          </a:xfrm>
          <a:custGeom>
            <a:avLst/>
            <a:gdLst>
              <a:gd name="connsiteX0" fmla="*/ 0 w 14189"/>
              <a:gd name="connsiteY0" fmla="*/ 0 h 5554"/>
              <a:gd name="connsiteX1" fmla="*/ 14189 w 14189"/>
              <a:gd name="connsiteY1" fmla="*/ 0 h 5554"/>
              <a:gd name="connsiteX2" fmla="*/ 14189 w 14189"/>
              <a:gd name="connsiteY2" fmla="*/ 5554 h 5554"/>
              <a:gd name="connsiteX3" fmla="*/ 0 w 14189"/>
              <a:gd name="connsiteY3" fmla="*/ 5554 h 5554"/>
              <a:gd name="connsiteX4" fmla="*/ 0 w 14189"/>
              <a:gd name="connsiteY4" fmla="*/ 0 h 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9" h="5554">
                <a:moveTo>
                  <a:pt x="0" y="0"/>
                </a:moveTo>
                <a:lnTo>
                  <a:pt x="14189" y="0"/>
                </a:lnTo>
                <a:lnTo>
                  <a:pt x="14189" y="5554"/>
                </a:lnTo>
                <a:lnTo>
                  <a:pt x="0" y="5554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F6E8C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859405" y="1626235"/>
            <a:ext cx="7952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 </a:t>
            </a:r>
            <a:r>
              <a:rPr lang="zh-CN" altLang="en-US" sz="3200" b="1">
                <a:solidFill>
                  <a:srgbClr val="C00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“有道有艺”“</a:t>
            </a:r>
            <a:r>
              <a:rPr lang="zh-CN" altLang="en-US" sz="3200" b="1">
                <a:solidFill>
                  <a:srgbClr val="C00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明于理而深观”</a:t>
            </a:r>
            <a:endParaRPr lang="zh-CN" altLang="en-US" sz="32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004310" y="2481580"/>
            <a:ext cx="66795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“有道而不艺，则物虽形于心，不形于手”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“明于理而深观”</a:t>
            </a:r>
            <a:r>
              <a:rPr lang="en-US" altLang="zh-CN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                                                                  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——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《净因院画记》苏轼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“山水以清雄奇富、变化无态为难。燕公之笔，浑然天成，粲然日新，已离画工之度数，而得诗人之清丽也。”</a:t>
            </a:r>
            <a:r>
              <a:rPr lang="en-US" altLang="zh-CN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                            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——《《跋蒲传正燕公山水》》苏轼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04310" y="3754755"/>
            <a:ext cx="66789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 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“两坊岐薛宁与申，凭陵内厩多清新。”</a:t>
            </a:r>
            <a:r>
              <a:rPr lang="en-US" altLang="zh-CN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                            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——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《申王画马图》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苏轼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“与可画竹时，见竹不见人。岂独不见人，嗒然遗其身。其身与竹化，无穷出清新。庄周世无有，谁知此凝神。”</a:t>
            </a:r>
            <a:r>
              <a:rPr lang="en-US" altLang="zh-CN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         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——《书晁补之所藏与可画竹三首》其一）苏轼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“古来画师非俗士，摹写物像略与诗人痛”</a:t>
            </a:r>
            <a:r>
              <a:rPr lang="en-US" altLang="zh-CN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 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——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《欧阳少师所令赋所蓄石屏》</a:t>
            </a: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苏轼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</p:txBody>
      </p:sp>
      <p:pic>
        <p:nvPicPr>
          <p:cNvPr id="9" name="图片 8" descr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95" y="1684655"/>
            <a:ext cx="2806065" cy="44577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4" name="文本框 3"/>
          <p:cNvSpPr txBox="1"/>
          <p:nvPr/>
        </p:nvSpPr>
        <p:spPr>
          <a:xfrm>
            <a:off x="2357755" y="545465"/>
            <a:ext cx="728345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修</a:t>
            </a:r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  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身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（诗画本一律，天工与清新。边鸾雀写生，赵昌花传神。何如此两幅，疏</a:t>
            </a:r>
            <a:r>
              <a:rPr lang="zh-CN" altLang="en-US"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儋含精匀。谁言一点红，解寄无边春。）</a:t>
            </a:r>
            <a:endParaRPr lang="zh-CN" altLang="en-US" sz="20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1144270" y="1665605"/>
            <a:ext cx="9539605" cy="3844290"/>
          </a:xfrm>
          <a:custGeom>
            <a:avLst/>
            <a:gdLst>
              <a:gd name="connsiteX0" fmla="*/ 0 w 14189"/>
              <a:gd name="connsiteY0" fmla="*/ 0 h 5554"/>
              <a:gd name="connsiteX1" fmla="*/ 14189 w 14189"/>
              <a:gd name="connsiteY1" fmla="*/ 0 h 5554"/>
              <a:gd name="connsiteX2" fmla="*/ 14189 w 14189"/>
              <a:gd name="connsiteY2" fmla="*/ 5554 h 5554"/>
              <a:gd name="connsiteX3" fmla="*/ 0 w 14189"/>
              <a:gd name="connsiteY3" fmla="*/ 5554 h 5554"/>
              <a:gd name="connsiteX4" fmla="*/ 0 w 14189"/>
              <a:gd name="connsiteY4" fmla="*/ 0 h 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9" h="5554">
                <a:moveTo>
                  <a:pt x="0" y="0"/>
                </a:moveTo>
                <a:lnTo>
                  <a:pt x="14189" y="0"/>
                </a:lnTo>
                <a:lnTo>
                  <a:pt x="14189" y="5554"/>
                </a:lnTo>
                <a:lnTo>
                  <a:pt x="0" y="5554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F6E8C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969385" y="1626235"/>
            <a:ext cx="68427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</a:t>
            </a:r>
            <a:r>
              <a:rPr lang="en-US" altLang="zh-CN" sz="28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</a:t>
            </a:r>
            <a:r>
              <a:rPr lang="zh-CN" altLang="en-US" sz="28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三苏家庭教育对苏轼如此的诗画思维影响从何得来呢？</a:t>
            </a:r>
            <a:endParaRPr lang="zh-CN" altLang="en-US" sz="2800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“士生于世，治气养心，无无恶于身”</a:t>
            </a:r>
            <a:endParaRPr lang="en-US" altLang="zh-CN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“咻呴抚摩，既冠既昏。教以学问，畏其无闻。昼夜孜孜，孰知子勤？”</a:t>
            </a:r>
            <a:endParaRPr lang="en-US" altLang="zh-CN" sz="1800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“贫不以污其夫之名，富不以为其子之累；知力学，可以显其门，而直道，可以荣于世，勉夫教子，不愧为古代一贤母。”</a:t>
            </a:r>
            <a:endParaRPr lang="en-US" altLang="zh-CN" sz="1800">
              <a:solidFill>
                <a:schemeClr val="accent4">
                  <a:lumMod val="40000"/>
                  <a:lumOff val="6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schemeClr val="accent4">
                  <a:lumMod val="40000"/>
                  <a:lumOff val="6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  <p:pic>
        <p:nvPicPr>
          <p:cNvPr id="9" name="图片 8" descr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95" y="1684655"/>
            <a:ext cx="2806065" cy="44577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4" name="文本框 3"/>
          <p:cNvSpPr txBox="1"/>
          <p:nvPr/>
        </p:nvSpPr>
        <p:spPr>
          <a:xfrm>
            <a:off x="2357755" y="545465"/>
            <a:ext cx="728345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修</a:t>
            </a:r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  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身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（诗画本一律，天工与清新。边鸾雀写生，赵昌花传神。何如此两幅，疏</a:t>
            </a:r>
            <a:r>
              <a:rPr lang="zh-CN" altLang="en-US"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儋含精匀。谁言一点红，解寄无边春。）</a:t>
            </a:r>
            <a:endParaRPr lang="zh-CN" altLang="en-US" sz="20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</p:spTree>
    <p:custDataLst>
      <p:tags r:id="rId7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4605" y="1991360"/>
            <a:ext cx="12192000" cy="3479800"/>
          </a:xfrm>
          <a:prstGeom prst="rect">
            <a:avLst/>
          </a:prstGeom>
          <a:solidFill>
            <a:srgbClr val="F6E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图片占位符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72945"/>
            <a:ext cx="2536825" cy="488569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7" name="文本框 6"/>
          <p:cNvSpPr txBox="1"/>
          <p:nvPr/>
        </p:nvSpPr>
        <p:spPr>
          <a:xfrm>
            <a:off x="3955415" y="2262505"/>
            <a:ext cx="4614545" cy="2937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“先君平居不治生业，有田一廛，无衣食之忧，有书数千卷，手缉而校之，以遗子孙，曰：读是，</a:t>
            </a:r>
            <a:r>
              <a:rPr lang="zh-CN" altLang="en-US" sz="2400" b="1">
                <a:solidFill>
                  <a:srgbClr val="FF0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内以治身，外以治人</a:t>
            </a: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，足矣，此孔氏之遗法也。”</a:t>
            </a:r>
            <a:endParaRPr lang="zh-CN" altLang="en-US" sz="24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1144270" y="1665605"/>
            <a:ext cx="9539605" cy="3844290"/>
          </a:xfrm>
          <a:custGeom>
            <a:avLst/>
            <a:gdLst>
              <a:gd name="connsiteX0" fmla="*/ 0 w 14189"/>
              <a:gd name="connsiteY0" fmla="*/ 0 h 5554"/>
              <a:gd name="connsiteX1" fmla="*/ 14189 w 14189"/>
              <a:gd name="connsiteY1" fmla="*/ 0 h 5554"/>
              <a:gd name="connsiteX2" fmla="*/ 14189 w 14189"/>
              <a:gd name="connsiteY2" fmla="*/ 5554 h 5554"/>
              <a:gd name="connsiteX3" fmla="*/ 0 w 14189"/>
              <a:gd name="connsiteY3" fmla="*/ 5554 h 5554"/>
              <a:gd name="connsiteX4" fmla="*/ 0 w 14189"/>
              <a:gd name="connsiteY4" fmla="*/ 0 h 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9" h="5554">
                <a:moveTo>
                  <a:pt x="0" y="0"/>
                </a:moveTo>
                <a:lnTo>
                  <a:pt x="14189" y="0"/>
                </a:lnTo>
                <a:lnTo>
                  <a:pt x="14189" y="5554"/>
                </a:lnTo>
                <a:lnTo>
                  <a:pt x="0" y="5554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F6E8C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969385" y="1626235"/>
            <a:ext cx="6842760" cy="4384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</a:t>
            </a:r>
            <a:r>
              <a:rPr lang="en-US" altLang="zh-CN" sz="28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</a:t>
            </a:r>
            <a:r>
              <a:rPr lang="zh-CN" altLang="en-US" sz="28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三苏家庭教育对苏轼如此的诗画思维影响从何得来呢？</a:t>
            </a:r>
            <a:endParaRPr lang="zh-CN" altLang="en-US" sz="2800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accent4">
                    <a:lumMod val="40000"/>
                    <a:lumOff val="6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                              </a:t>
            </a:r>
            <a:r>
              <a:rPr lang="zh-CN" altLang="en-US">
                <a:solidFill>
                  <a:schemeClr val="accent4">
                    <a:lumMod val="40000"/>
                    <a:lumOff val="6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“内以治身、外以治人”</a:t>
            </a:r>
            <a:endParaRPr lang="zh-CN" altLang="en-US">
              <a:solidFill>
                <a:schemeClr val="accent4">
                  <a:lumMod val="40000"/>
                  <a:lumOff val="60000"/>
                </a:schemeClr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solidFill>
                  <a:schemeClr val="accent4">
                    <a:lumMod val="40000"/>
                    <a:lumOff val="6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苏氏家庭教育的核心目的是于内，可以修身养性、提升自我，通过以儒、释、道思想为底色，厚重的家学为框架，形成了“修身、尚学”一脉相传的苏氏家庭教育体系。苏轼的诗画思维于三苏家庭教育重“内以治身、外以治人”的观念，尚学且博学以及应时、得法、有为而作、为我所用、有用于世等特征息息相关。</a:t>
            </a:r>
            <a:endParaRPr lang="zh-CN" altLang="en-US">
              <a:solidFill>
                <a:schemeClr val="accent4">
                  <a:lumMod val="40000"/>
                  <a:lumOff val="60000"/>
                </a:schemeClr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schemeClr val="accent4">
                  <a:lumMod val="40000"/>
                  <a:lumOff val="6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  <p:pic>
        <p:nvPicPr>
          <p:cNvPr id="9" name="图片 8" descr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95" y="1684655"/>
            <a:ext cx="2806065" cy="44577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4" name="文本框 3"/>
          <p:cNvSpPr txBox="1"/>
          <p:nvPr/>
        </p:nvSpPr>
        <p:spPr>
          <a:xfrm>
            <a:off x="2357755" y="545465"/>
            <a:ext cx="728345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修</a:t>
            </a:r>
            <a:r>
              <a:rPr lang="en-US" altLang="zh-CN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        </a:t>
            </a:r>
            <a:r>
              <a:rPr lang="zh-CN" alt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身</a:t>
            </a:r>
            <a:endParaRPr lang="zh-CN" altLang="en-US" sz="28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（诗画本一律，天工与清新。边鸾雀写生，赵昌花传神。何如此两幅，疏</a:t>
            </a:r>
            <a:r>
              <a:rPr lang="zh-CN" altLang="en-US"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儋含精匀。谁言一点红，解寄无边春。）</a:t>
            </a:r>
            <a:endParaRPr lang="zh-CN" altLang="en-US" sz="2000" b="1">
              <a:solidFill>
                <a:schemeClr val="accent4">
                  <a:lumMod val="60000"/>
                  <a:lumOff val="40000"/>
                </a:schemeClr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</p:spTree>
    <p:custDataLst>
      <p:tags r:id="rId7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1144270" y="1665605"/>
            <a:ext cx="9539605" cy="3844290"/>
          </a:xfrm>
          <a:custGeom>
            <a:avLst/>
            <a:gdLst>
              <a:gd name="connsiteX0" fmla="*/ 0 w 14189"/>
              <a:gd name="connsiteY0" fmla="*/ 0 h 5554"/>
              <a:gd name="connsiteX1" fmla="*/ 14189 w 14189"/>
              <a:gd name="connsiteY1" fmla="*/ 0 h 5554"/>
              <a:gd name="connsiteX2" fmla="*/ 14189 w 14189"/>
              <a:gd name="connsiteY2" fmla="*/ 5554 h 5554"/>
              <a:gd name="connsiteX3" fmla="*/ 0 w 14189"/>
              <a:gd name="connsiteY3" fmla="*/ 5554 h 5554"/>
              <a:gd name="connsiteX4" fmla="*/ 0 w 14189"/>
              <a:gd name="connsiteY4" fmla="*/ 0 h 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9" h="5554">
                <a:moveTo>
                  <a:pt x="0" y="0"/>
                </a:moveTo>
                <a:lnTo>
                  <a:pt x="14189" y="0"/>
                </a:lnTo>
                <a:lnTo>
                  <a:pt x="14189" y="5554"/>
                </a:lnTo>
                <a:lnTo>
                  <a:pt x="0" y="5554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rgbClr val="F6E8C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959860" y="1882775"/>
            <a:ext cx="2658110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3200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结语</a:t>
            </a:r>
            <a:endParaRPr lang="zh-CN" altLang="en-US" sz="3200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070350" y="2413635"/>
            <a:ext cx="608139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F6E8C9"/>
                </a:solidFill>
                <a:latin typeface="汉仪大宋简" panose="02010600000101010101" charset="-122"/>
                <a:ea typeface="汉仪大宋简" panose="02010600000101010101" charset="-122"/>
              </a:rPr>
              <a:t>“中国传统美育的实施，遵循士人“修身、齐家、治国、平天下”的成长途径，而社会、学校、家庭是美育实施的三个基本途径。中国社会自古以来就是一个以血缘亲情为纽带的宗法社会,家庭是宗法社会的基石。家庭的教育对一个人的成长起着至关重要的作用。较之学校美育和社会美育,家庭美育对士人的影响更为深远。它是学校美育、社会美育的先奏，因此中国传统文化背景下的美育思想更具研究价值。苏轼的诗画思维形成得益于“生活”“天赋”“才情”，亦受益于苏氏家族尚学、修身、应时、得法、成功的家教。正是三苏“内以治身、外以治人”的家教，成就了“一门三父子，都是大文豪”的千古佳话。</a:t>
            </a:r>
            <a:endParaRPr lang="zh-CN" altLang="en-US" sz="1400" b="1">
              <a:solidFill>
                <a:srgbClr val="F6E8C9"/>
              </a:solidFill>
              <a:latin typeface="汉仪大宋简" panose="02010600000101010101" charset="-122"/>
              <a:ea typeface="汉仪大宋简" panose="02010600000101010101" charset="-122"/>
            </a:endParaRPr>
          </a:p>
        </p:txBody>
      </p:sp>
      <p:pic>
        <p:nvPicPr>
          <p:cNvPr id="9" name="图片 8" descr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95" y="1684655"/>
            <a:ext cx="2806065" cy="44577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</p:spTree>
    <p:custDataLst>
      <p:tags r:id="rId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16375"/>
            <a:ext cx="2029460" cy="112077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492490" y="118110"/>
            <a:ext cx="3699510" cy="1381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1955" y="5137785"/>
            <a:ext cx="10202545" cy="17202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650" h="2709">
                <a:moveTo>
                  <a:pt x="7121" y="0"/>
                </a:moveTo>
                <a:lnTo>
                  <a:pt x="9104" y="783"/>
                </a:lnTo>
                <a:lnTo>
                  <a:pt x="10871" y="1500"/>
                </a:lnTo>
                <a:lnTo>
                  <a:pt x="14038" y="1367"/>
                </a:lnTo>
                <a:lnTo>
                  <a:pt x="15838" y="1700"/>
                </a:lnTo>
                <a:lnTo>
                  <a:pt x="16650" y="2584"/>
                </a:lnTo>
                <a:lnTo>
                  <a:pt x="16650" y="2709"/>
                </a:lnTo>
                <a:lnTo>
                  <a:pt x="0" y="2709"/>
                </a:lnTo>
                <a:lnTo>
                  <a:pt x="0" y="2413"/>
                </a:lnTo>
                <a:lnTo>
                  <a:pt x="2788" y="650"/>
                </a:lnTo>
                <a:lnTo>
                  <a:pt x="7121" y="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2848610" y="2070735"/>
            <a:ext cx="64947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8000">
                <a:solidFill>
                  <a:srgbClr val="F6E8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rPr>
              <a:t>谢谢</a:t>
            </a:r>
            <a:endParaRPr lang="zh-CN" altLang="en-US" sz="8000">
              <a:solidFill>
                <a:srgbClr val="F6E8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10" y="6494145"/>
            <a:ext cx="2155190" cy="3638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650" h="2709">
                <a:moveTo>
                  <a:pt x="7121" y="0"/>
                </a:moveTo>
                <a:lnTo>
                  <a:pt x="9104" y="783"/>
                </a:lnTo>
                <a:lnTo>
                  <a:pt x="10871" y="1500"/>
                </a:lnTo>
                <a:lnTo>
                  <a:pt x="14038" y="1367"/>
                </a:lnTo>
                <a:lnTo>
                  <a:pt x="15838" y="1700"/>
                </a:lnTo>
                <a:lnTo>
                  <a:pt x="16650" y="2584"/>
                </a:lnTo>
                <a:lnTo>
                  <a:pt x="16650" y="2709"/>
                </a:lnTo>
                <a:lnTo>
                  <a:pt x="0" y="2709"/>
                </a:lnTo>
                <a:lnTo>
                  <a:pt x="0" y="2413"/>
                </a:lnTo>
                <a:lnTo>
                  <a:pt x="2788" y="650"/>
                </a:lnTo>
                <a:lnTo>
                  <a:pt x="7121" y="0"/>
                </a:lnTo>
                <a:close/>
              </a:path>
            </a:pathLst>
          </a:custGeom>
        </p:spPr>
      </p:pic>
      <p:pic>
        <p:nvPicPr>
          <p:cNvPr id="6" name="图片 5" descr="d32edf74fb4045ed363b3324cab510f6"/>
          <p:cNvPicPr>
            <a:picLocks noChangeAspect="1"/>
          </p:cNvPicPr>
          <p:nvPr/>
        </p:nvPicPr>
        <p:blipFill>
          <a:blip r:embed="rId6"/>
          <a:srcRect b="44926"/>
          <a:stretch>
            <a:fillRect/>
          </a:stretch>
        </p:blipFill>
        <p:spPr>
          <a:xfrm>
            <a:off x="0" y="0"/>
            <a:ext cx="3781425" cy="3520440"/>
          </a:xfrm>
          <a:prstGeom prst="rect">
            <a:avLst/>
          </a:prstGeom>
        </p:spPr>
      </p:pic>
      <p:pic>
        <p:nvPicPr>
          <p:cNvPr id="16" name="图片 15" descr="d32edf74fb4045ed363b3324cab510f6"/>
          <p:cNvPicPr>
            <a:picLocks noChangeAspect="1"/>
          </p:cNvPicPr>
          <p:nvPr/>
        </p:nvPicPr>
        <p:blipFill>
          <a:blip r:embed="rId6"/>
          <a:srcRect t="68361"/>
          <a:stretch>
            <a:fillRect/>
          </a:stretch>
        </p:blipFill>
        <p:spPr>
          <a:xfrm flipH="1">
            <a:off x="10417810" y="2766695"/>
            <a:ext cx="1773555" cy="94869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0337800" y="1400175"/>
            <a:ext cx="1867535" cy="1991995"/>
            <a:chOff x="16264" y="2205"/>
            <a:chExt cx="2941" cy="3137"/>
          </a:xfrm>
        </p:grpSpPr>
        <p:grpSp>
          <p:nvGrpSpPr>
            <p:cNvPr id="19" name="组合 18"/>
            <p:cNvGrpSpPr/>
            <p:nvPr/>
          </p:nvGrpSpPr>
          <p:grpSpPr>
            <a:xfrm>
              <a:off x="16264" y="2692"/>
              <a:ext cx="2934" cy="2651"/>
              <a:chOff x="7941" y="2166"/>
              <a:chExt cx="7632" cy="6896"/>
            </a:xfrm>
          </p:grpSpPr>
          <p:pic>
            <p:nvPicPr>
              <p:cNvPr id="17" name="图片 16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45234" b="70722"/>
              <a:stretch>
                <a:fillRect/>
              </a:stretch>
            </p:blipFill>
            <p:spPr>
              <a:xfrm flipH="1">
                <a:off x="7941" y="2166"/>
                <a:ext cx="7632" cy="6897"/>
              </a:xfrm>
              <a:prstGeom prst="rect">
                <a:avLst/>
              </a:prstGeom>
            </p:spPr>
          </p:pic>
          <p:pic>
            <p:nvPicPr>
              <p:cNvPr id="18" name="图片 17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20000">
                <a:off x="10246" y="3893"/>
                <a:ext cx="1418" cy="4127"/>
              </a:xfrm>
              <a:prstGeom prst="rect">
                <a:avLst/>
              </a:prstGeom>
            </p:spPr>
          </p:pic>
        </p:grpSp>
        <p:pic>
          <p:nvPicPr>
            <p:cNvPr id="20" name="图片 19" descr="d32edf74fb4045ed363b3324cab510f6"/>
            <p:cNvPicPr>
              <a:picLocks noChangeAspect="1"/>
            </p:cNvPicPr>
            <p:nvPr/>
          </p:nvPicPr>
          <p:blipFill>
            <a:blip r:embed="rId6"/>
            <a:srcRect l="82971" b="70722"/>
            <a:stretch>
              <a:fillRect/>
            </a:stretch>
          </p:blipFill>
          <p:spPr>
            <a:xfrm rot="4020000" flipH="1">
              <a:off x="18140" y="1684"/>
              <a:ext cx="545" cy="1587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10585450" y="32385"/>
            <a:ext cx="161544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>
                <a:solidFill>
                  <a:srgbClr val="F6E8C9">
                    <a:alpha val="86000"/>
                  </a:srgbClr>
                </a:solidFill>
                <a:cs typeface="汉仪大宋简" panose="02010600000101010101" charset="-122"/>
              </a:rPr>
              <a:t>适用于工作汇报</a:t>
            </a:r>
            <a:r>
              <a:rPr lang="en-US" altLang="zh-CN" sz="1000">
                <a:solidFill>
                  <a:srgbClr val="F6E8C9">
                    <a:alpha val="86000"/>
                  </a:srgbClr>
                </a:solidFill>
                <a:cs typeface="汉仪大宋简" panose="02010600000101010101" charset="-122"/>
              </a:rPr>
              <a:t>/</a:t>
            </a:r>
            <a:r>
              <a:rPr lang="zh-CN" altLang="en-US" sz="1000">
                <a:solidFill>
                  <a:srgbClr val="F6E8C9">
                    <a:alpha val="86000"/>
                  </a:srgbClr>
                </a:solidFill>
                <a:cs typeface="汉仪大宋简" panose="02010600000101010101" charset="-122"/>
              </a:rPr>
              <a:t>总结计划</a:t>
            </a:r>
            <a:endParaRPr lang="zh-CN" altLang="en-US" sz="1000">
              <a:solidFill>
                <a:srgbClr val="F6E8C9">
                  <a:alpha val="86000"/>
                </a:srgbClr>
              </a:solidFill>
              <a:cs typeface="汉仪大宋简" panose="0201060000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1991360"/>
            <a:ext cx="12192000" cy="3479800"/>
          </a:xfrm>
          <a:prstGeom prst="rect">
            <a:avLst/>
          </a:prstGeom>
          <a:solidFill>
            <a:srgbClr val="F6E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图片占位符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72945"/>
            <a:ext cx="2536825" cy="488569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7" name="文本框 6"/>
          <p:cNvSpPr txBox="1"/>
          <p:nvPr/>
        </p:nvSpPr>
        <p:spPr>
          <a:xfrm>
            <a:off x="3878580" y="2262505"/>
            <a:ext cx="4060825" cy="2937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“以此进道常若渴，以此求进常若惊。以此治财常思予，以此书狱常思生。”</a:t>
            </a:r>
            <a:endParaRPr lang="zh-CN" altLang="en-US" sz="28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                        </a:t>
            </a:r>
            <a:r>
              <a:rPr lang="zh-CN" altLang="en-US" sz="28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苏轼</a:t>
            </a:r>
            <a:endParaRPr lang="zh-CN" altLang="en-US" sz="28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1972945"/>
            <a:ext cx="12192000" cy="3479800"/>
          </a:xfrm>
          <a:prstGeom prst="rect">
            <a:avLst/>
          </a:prstGeom>
          <a:solidFill>
            <a:srgbClr val="F6E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accent3">
                    <a:lumMod val="75000"/>
                  </a:schemeClr>
                </a:solidFill>
              </a:rPr>
              <a:t>家庭教育的核心目的是：</a:t>
            </a:r>
            <a:endParaRPr lang="zh-CN" altLang="en-US" sz="2400" b="1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algn="ctr"/>
            <a:r>
              <a:rPr lang="zh-CN" altLang="en-US" sz="2000" b="1">
                <a:solidFill>
                  <a:srgbClr val="C00000"/>
                </a:solidFill>
                <a:sym typeface="+mn-ea"/>
              </a:rPr>
              <a:t>内以治身、外以治人</a:t>
            </a:r>
            <a:endParaRPr lang="zh-CN" altLang="en-US" sz="2000" b="1">
              <a:solidFill>
                <a:srgbClr val="C00000"/>
              </a:solidFill>
              <a:sym typeface="+mn-ea"/>
            </a:endParaRPr>
          </a:p>
          <a:p>
            <a:pPr algn="ctr"/>
            <a:endParaRPr lang="zh-CN" altLang="en-US" sz="2400" b="1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zh-CN" altLang="en-US" sz="2400" b="1">
                <a:solidFill>
                  <a:schemeClr val="accent3">
                    <a:lumMod val="75000"/>
                  </a:schemeClr>
                </a:solidFill>
              </a:rPr>
              <a:t>于内，可以修身养性、提升自我；</a:t>
            </a:r>
            <a:endParaRPr lang="zh-CN" altLang="en-US" sz="2400" b="1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zh-CN" altLang="en-US" sz="2400" b="1">
                <a:solidFill>
                  <a:schemeClr val="accent3">
                    <a:lumMod val="75000"/>
                  </a:schemeClr>
                </a:solidFill>
              </a:rPr>
              <a:t>于外，可以学以致用，治人、治家、治国</a:t>
            </a:r>
            <a:r>
              <a:rPr lang="zh-CN" altLang="en-US" b="1">
                <a:solidFill>
                  <a:schemeClr val="accent3">
                    <a:lumMod val="75000"/>
                  </a:schemeClr>
                </a:solidFill>
              </a:rPr>
              <a:t>。</a:t>
            </a:r>
            <a:endParaRPr lang="zh-CN" altLang="en-US" b="1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zh-CN" altLang="en-US" b="1">
              <a:solidFill>
                <a:srgbClr val="C00000"/>
              </a:solidFill>
            </a:endParaRPr>
          </a:p>
        </p:txBody>
      </p:sp>
      <p:pic>
        <p:nvPicPr>
          <p:cNvPr id="2" name="图片 1" descr="图片占位符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72945"/>
            <a:ext cx="2536825" cy="488569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1991360"/>
            <a:ext cx="12192000" cy="3479800"/>
          </a:xfrm>
          <a:prstGeom prst="rect">
            <a:avLst/>
          </a:prstGeom>
          <a:solidFill>
            <a:srgbClr val="F6E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图片 1" descr="图片占位符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72945"/>
            <a:ext cx="2536825" cy="488569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4" name="文本框 3"/>
          <p:cNvSpPr txBox="1"/>
          <p:nvPr/>
        </p:nvSpPr>
        <p:spPr>
          <a:xfrm>
            <a:off x="2536825" y="2183130"/>
            <a:ext cx="916813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3">
                    <a:lumMod val="75000"/>
                  </a:schemeClr>
                </a:solidFill>
                <a:sym typeface="+mn-ea"/>
              </a:rPr>
              <a:t>达成家庭教育的核心目的方式：</a:t>
            </a:r>
            <a:endParaRPr lang="zh-CN" altLang="en-US" sz="2400" b="1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zh-CN" altLang="en-US" sz="1600">
                <a:solidFill>
                  <a:schemeClr val="accent3">
                    <a:lumMod val="75000"/>
                  </a:schemeClr>
                </a:solidFill>
                <a:sym typeface="+mn-ea"/>
              </a:rPr>
              <a:t>“洵有二子轼、辙，龆龀授经，不知他习，进趋拜跪，仪状甚野，而独于文字中有可观者。始学声律，既成，以为不足尽力于其间，读孟、韩文，一见以为可作。引笔书纸，日数千言，坌然溢出，若有所相。年少狂勇，未尝更变，以为天子之爵禄可以攫取。闻京师多贤士大夫，欲往从之游，因以举进士。”——苏洵《上张侍郎第一书》</a:t>
            </a:r>
            <a:endParaRPr lang="zh-CN" altLang="en-US" sz="1600">
              <a:solidFill>
                <a:schemeClr val="accent3">
                  <a:lumMod val="75000"/>
                </a:schemeClr>
              </a:solidFill>
              <a:sym typeface="+mn-ea"/>
            </a:endParaRPr>
          </a:p>
          <a:p>
            <a:pPr algn="ctr"/>
            <a:r>
              <a:rPr lang="zh-CN" altLang="en-US" sz="1600" b="1">
                <a:solidFill>
                  <a:srgbClr val="C00000"/>
                </a:solidFill>
                <a:sym typeface="+mn-ea"/>
              </a:rPr>
              <a:t>“</a:t>
            </a:r>
            <a:r>
              <a:rPr lang="zh-CN" altLang="en-US" sz="1600" b="1">
                <a:solidFill>
                  <a:srgbClr val="C00000"/>
                </a:solidFill>
                <a:sym typeface="+mn-ea"/>
              </a:rPr>
              <a:t>勤于读书学习”</a:t>
            </a:r>
            <a:endParaRPr lang="zh-CN" altLang="en-US" sz="1600" b="1">
              <a:solidFill>
                <a:srgbClr val="C00000"/>
              </a:solidFill>
              <a:sym typeface="+mn-ea"/>
            </a:endParaRPr>
          </a:p>
          <a:p>
            <a:pPr algn="l"/>
            <a:r>
              <a:rPr lang="zh-CN" altLang="en-US" sz="2400" b="1">
                <a:solidFill>
                  <a:schemeClr val="accent3">
                    <a:lumMod val="75000"/>
                  </a:schemeClr>
                </a:solidFill>
                <a:sym typeface="+mn-ea"/>
              </a:rPr>
              <a:t>所学内容：</a:t>
            </a:r>
            <a:endParaRPr lang="zh-CN" altLang="en-US" sz="2400" b="1">
              <a:solidFill>
                <a:schemeClr val="accent3">
                  <a:lumMod val="75000"/>
                </a:schemeClr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chemeClr val="accent3">
                    <a:lumMod val="75000"/>
                  </a:schemeClr>
                </a:solidFill>
              </a:rPr>
              <a:t>“门前万竿竹，堂上四库书”</a:t>
            </a:r>
            <a:endParaRPr lang="zh-CN" altLang="en-US" sz="2400" b="1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en-US" altLang="zh-CN" sz="160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zh-CN" altLang="en-US" sz="1600">
                <a:solidFill>
                  <a:schemeClr val="accent3">
                    <a:lumMod val="75000"/>
                  </a:schemeClr>
                </a:solidFill>
              </a:rPr>
              <a:t>不仅有儒家经典，还有诸子之书，更有囊括其他经史子集；顺应当时的科举制度、政治背景以及人文环境之下的内容，</a:t>
            </a:r>
            <a:r>
              <a:rPr lang="zh-CN" altLang="en-US" sz="1600">
                <a:solidFill>
                  <a:schemeClr val="accent3">
                    <a:lumMod val="75000"/>
                  </a:schemeClr>
                </a:solidFill>
                <a:sym typeface="+mn-ea"/>
              </a:rPr>
              <a:t>除此之外，</a:t>
            </a:r>
            <a:r>
              <a:rPr lang="zh-CN" altLang="en-US" sz="1600">
                <a:solidFill>
                  <a:schemeClr val="accent3">
                    <a:lumMod val="75000"/>
                  </a:schemeClr>
                </a:solidFill>
                <a:sym typeface="+mn-ea"/>
              </a:rPr>
              <a:t>还杂糅百艺之术。</a:t>
            </a:r>
            <a:endParaRPr lang="zh-CN" altLang="en-US" sz="1600">
              <a:solidFill>
                <a:schemeClr val="accent3">
                  <a:lumMod val="75000"/>
                </a:schemeClr>
              </a:solidFill>
              <a:sym typeface="+mn-ea"/>
            </a:endParaRPr>
          </a:p>
          <a:p>
            <a:pPr algn="l"/>
            <a:r>
              <a:rPr lang="en-US" altLang="zh-CN" sz="160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zh-CN" altLang="en-US" sz="1600">
                <a:solidFill>
                  <a:schemeClr val="accent3">
                    <a:lumMod val="75000"/>
                  </a:schemeClr>
                </a:solidFill>
              </a:rPr>
              <a:t>三苏所学内容广博的同时又具备应时、得法、有为而作、为我所用、有用于世的特征。</a:t>
            </a:r>
            <a:endParaRPr lang="zh-CN" altLang="en-US" sz="160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5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5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5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5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grpSp>
        <p:nvGrpSpPr>
          <p:cNvPr id="10" name="组合 9"/>
          <p:cNvGrpSpPr/>
          <p:nvPr/>
        </p:nvGrpSpPr>
        <p:grpSpPr>
          <a:xfrm rot="0">
            <a:off x="1640205" y="1529080"/>
            <a:ext cx="3284855" cy="3630930"/>
            <a:chOff x="2647" y="3852"/>
            <a:chExt cx="5173" cy="5718"/>
          </a:xfrm>
        </p:grpSpPr>
        <p:grpSp>
          <p:nvGrpSpPr>
            <p:cNvPr id="8" name="组合 7"/>
            <p:cNvGrpSpPr/>
            <p:nvPr/>
          </p:nvGrpSpPr>
          <p:grpSpPr>
            <a:xfrm>
              <a:off x="3974" y="3852"/>
              <a:ext cx="2518" cy="2518"/>
              <a:chOff x="6407" y="3352"/>
              <a:chExt cx="4334" cy="433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6407" y="3352"/>
                <a:ext cx="4334" cy="4334"/>
              </a:xfrm>
              <a:prstGeom prst="ellipse">
                <a:avLst/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2" name="图片 1" descr="图片 8"/>
              <p:cNvPicPr>
                <a:picLocks noChangeAspect="1"/>
              </p:cNvPicPr>
              <p:nvPr/>
            </p:nvPicPr>
            <p:blipFill>
              <a:blip r:embed="rId6"/>
              <a:srcRect t="10786" r="28431"/>
              <a:stretch>
                <a:fillRect/>
              </a:stretch>
            </p:blipFill>
            <p:spPr>
              <a:xfrm>
                <a:off x="6955" y="3352"/>
                <a:ext cx="3786" cy="4334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86" h="4334">
                    <a:moveTo>
                      <a:pt x="1619" y="0"/>
                    </a:moveTo>
                    <a:cubicBezTo>
                      <a:pt x="2816" y="0"/>
                      <a:pt x="3786" y="970"/>
                      <a:pt x="3786" y="2167"/>
                    </a:cubicBezTo>
                    <a:cubicBezTo>
                      <a:pt x="3786" y="3364"/>
                      <a:pt x="2816" y="4334"/>
                      <a:pt x="1619" y="4334"/>
                    </a:cubicBezTo>
                    <a:cubicBezTo>
                      <a:pt x="983" y="4334"/>
                      <a:pt x="411" y="4060"/>
                      <a:pt x="15" y="3624"/>
                    </a:cubicBezTo>
                    <a:lnTo>
                      <a:pt x="0" y="3607"/>
                    </a:lnTo>
                    <a:lnTo>
                      <a:pt x="0" y="727"/>
                    </a:lnTo>
                    <a:lnTo>
                      <a:pt x="15" y="710"/>
                    </a:lnTo>
                    <a:cubicBezTo>
                      <a:pt x="411" y="274"/>
                      <a:pt x="983" y="0"/>
                      <a:pt x="1619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9" name="组合 8"/>
            <p:cNvGrpSpPr/>
            <p:nvPr/>
          </p:nvGrpSpPr>
          <p:grpSpPr>
            <a:xfrm>
              <a:off x="2647" y="6956"/>
              <a:ext cx="5173" cy="2614"/>
              <a:chOff x="2546" y="6956"/>
              <a:chExt cx="5173" cy="2614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3262" y="6956"/>
                <a:ext cx="3740" cy="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>
                  <a:lnSpc>
                    <a:spcPct val="110000"/>
                  </a:lnSpc>
                </a:pPr>
                <a:r>
                  <a:rPr lang="zh-CN" altLang="en-US" sz="2400" b="1">
                    <a:solidFill>
                      <a:srgbClr val="F6E8C9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内因</a:t>
                </a:r>
                <a:endParaRPr lang="zh-CN" altLang="en-US" sz="2400" b="1">
                  <a:solidFill>
                    <a:srgbClr val="F6E8C9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546" y="7682"/>
                <a:ext cx="5173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400">
                    <a:solidFill>
                      <a:srgbClr val="F6E8C9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在于三苏家族家风陶冶和家学传承</a:t>
                </a:r>
                <a:endParaRPr lang="zh-CN" altLang="en-US" sz="2400">
                  <a:solidFill>
                    <a:srgbClr val="F6E8C9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rot="0">
            <a:off x="7282180" y="1529080"/>
            <a:ext cx="3284855" cy="3630930"/>
            <a:chOff x="2647" y="3852"/>
            <a:chExt cx="5173" cy="5718"/>
          </a:xfrm>
        </p:grpSpPr>
        <p:grpSp>
          <p:nvGrpSpPr>
            <p:cNvPr id="15" name="组合 14"/>
            <p:cNvGrpSpPr/>
            <p:nvPr/>
          </p:nvGrpSpPr>
          <p:grpSpPr>
            <a:xfrm>
              <a:off x="3974" y="3852"/>
              <a:ext cx="2518" cy="2518"/>
              <a:chOff x="6407" y="3352"/>
              <a:chExt cx="4334" cy="4334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6407" y="3352"/>
                <a:ext cx="4334" cy="4334"/>
              </a:xfrm>
              <a:prstGeom prst="ellipse">
                <a:avLst/>
              </a:prstGeom>
              <a:solidFill>
                <a:srgbClr val="F6E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26" name="图片 25" descr="图片 8"/>
              <p:cNvPicPr>
                <a:picLocks noChangeAspect="1"/>
              </p:cNvPicPr>
              <p:nvPr/>
            </p:nvPicPr>
            <p:blipFill>
              <a:blip r:embed="rId6"/>
              <a:srcRect t="10786" r="28431"/>
              <a:stretch>
                <a:fillRect/>
              </a:stretch>
            </p:blipFill>
            <p:spPr>
              <a:xfrm>
                <a:off x="6955" y="3352"/>
                <a:ext cx="3786" cy="4334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86" h="4334">
                    <a:moveTo>
                      <a:pt x="1619" y="0"/>
                    </a:moveTo>
                    <a:cubicBezTo>
                      <a:pt x="2816" y="0"/>
                      <a:pt x="3786" y="970"/>
                      <a:pt x="3786" y="2167"/>
                    </a:cubicBezTo>
                    <a:cubicBezTo>
                      <a:pt x="3786" y="3364"/>
                      <a:pt x="2816" y="4334"/>
                      <a:pt x="1619" y="4334"/>
                    </a:cubicBezTo>
                    <a:cubicBezTo>
                      <a:pt x="983" y="4334"/>
                      <a:pt x="411" y="4060"/>
                      <a:pt x="15" y="3624"/>
                    </a:cubicBezTo>
                    <a:lnTo>
                      <a:pt x="0" y="3607"/>
                    </a:lnTo>
                    <a:lnTo>
                      <a:pt x="0" y="727"/>
                    </a:lnTo>
                    <a:lnTo>
                      <a:pt x="15" y="710"/>
                    </a:lnTo>
                    <a:cubicBezTo>
                      <a:pt x="411" y="274"/>
                      <a:pt x="983" y="0"/>
                      <a:pt x="1619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2647" y="6956"/>
              <a:ext cx="5173" cy="2614"/>
              <a:chOff x="2546" y="6956"/>
              <a:chExt cx="5173" cy="2614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262" y="6956"/>
                <a:ext cx="3740" cy="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>
                  <a:lnSpc>
                    <a:spcPct val="110000"/>
                  </a:lnSpc>
                </a:pPr>
                <a:r>
                  <a:rPr lang="zh-CN" altLang="en-US" sz="2400" b="1">
                    <a:solidFill>
                      <a:srgbClr val="F6E8C9"/>
                    </a:solidFill>
                    <a:latin typeface="汉仪大宋简" panose="02010600000101010101" charset="-122"/>
                    <a:ea typeface="汉仪大宋简" panose="02010600000101010101" charset="-122"/>
                    <a:cs typeface="汉仪大宋简" panose="02010600000101010101" charset="-122"/>
                    <a:sym typeface="+mn-ea"/>
                  </a:rPr>
                  <a:t>外因</a:t>
                </a:r>
                <a:endParaRPr lang="zh-CN" altLang="en-US" sz="2400" b="1">
                  <a:solidFill>
                    <a:srgbClr val="F6E8C9"/>
                  </a:solidFill>
                  <a:latin typeface="汉仪大宋简" panose="02010600000101010101" charset="-122"/>
                  <a:ea typeface="汉仪大宋简" panose="02010600000101010101" charset="-122"/>
                  <a:cs typeface="汉仪大宋简" panose="02010600000101010101" charset="-122"/>
                  <a:sym typeface="+mn-ea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546" y="7682"/>
                <a:ext cx="5173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400">
                    <a:solidFill>
                      <a:srgbClr val="F6E8C9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在于政治环境当地地域人文的潜移默化</a:t>
                </a:r>
                <a:endParaRPr lang="zh-CN" altLang="en-US" sz="2400">
                  <a:solidFill>
                    <a:srgbClr val="F6E8C9"/>
                  </a:solidFill>
                  <a:latin typeface="汉仪大宋简" panose="02010600000101010101" charset="-122"/>
                  <a:ea typeface="汉仪大宋简" panose="02010600000101010101" charset="-122"/>
                  <a:sym typeface="+mn-ea"/>
                </a:endParaRPr>
              </a:p>
            </p:txBody>
          </p:sp>
        </p:grpSp>
      </p:grp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" name="组合 25"/>
          <p:cNvGrpSpPr/>
          <p:nvPr/>
        </p:nvGrpSpPr>
        <p:grpSpPr>
          <a:xfrm>
            <a:off x="624840" y="1138555"/>
            <a:ext cx="10942955" cy="4450715"/>
            <a:chOff x="1351" y="2722"/>
            <a:chExt cx="17233" cy="7009"/>
          </a:xfrm>
        </p:grpSpPr>
        <p:sp>
          <p:nvSpPr>
            <p:cNvPr id="3" name="圆角矩形 2"/>
            <p:cNvSpPr/>
            <p:nvPr/>
          </p:nvSpPr>
          <p:spPr>
            <a:xfrm>
              <a:off x="1351" y="2722"/>
              <a:ext cx="17233" cy="6950"/>
            </a:xfrm>
            <a:prstGeom prst="roundRect">
              <a:avLst/>
            </a:prstGeom>
            <a:solidFill>
              <a:srgbClr val="F6E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63" y="3294"/>
              <a:ext cx="7029" cy="6437"/>
              <a:chOff x="1763" y="3294"/>
              <a:chExt cx="7029" cy="643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763" y="3294"/>
                <a:ext cx="5337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8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</a:rPr>
                  <a:t>内因（尚学、</a:t>
                </a:r>
                <a:r>
                  <a:rPr lang="zh-CN" altLang="en-US" sz="28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</a:rPr>
                  <a:t>修身）</a:t>
                </a:r>
                <a:endParaRPr lang="zh-CN" altLang="en-US" sz="28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763" y="3771"/>
                <a:ext cx="7029" cy="59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</a:rPr>
                  <a:t>苏洵曾教育二子“士生于世，治气养心，无恶于身”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</a:rPr>
                  <a:t>“三苏父子能成就一代文豪，程夫人功不可没。”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</a:rPr>
                  <a:t>苏洵《祭亡妻文》司马光《苏主簿夫人墓志铭》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</a:rPr>
                  <a:t>“门前万竿竹，堂上四库书”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</a:rPr>
                  <a:t>“诗文传家，重视经史”</a:t>
                </a:r>
                <a:endParaRPr lang="zh-CN" altLang="en-US" sz="20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2039" y="3294"/>
              <a:ext cx="5962" cy="5891"/>
              <a:chOff x="1681" y="3294"/>
              <a:chExt cx="5962" cy="5891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763" y="3294"/>
                <a:ext cx="1410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8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</a:rPr>
                  <a:t>外因</a:t>
                </a:r>
                <a:endParaRPr lang="zh-CN" altLang="en-US" sz="28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681" y="3952"/>
                <a:ext cx="5962" cy="523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</a:rPr>
                  <a:t>“吾州之俗，有近古者三。其士大夫贵经术而重氏族，其民尊吏而畏法，其农夫合耦以相助。盖有三代、汉、唐之遗风，而他郡之所莫及也。始朝廷以声律取士，而天圣以前，学者犹袭五代之弊，独吾州之士，通经学古，以西汉文词为宗师。方是时，四方指以为迂阔。至于郡县胥史，皆挟经载笔，应对进退，有足观者。而大家显人，以门族相上，推次甲乙，皆有定品，谓之江乡。非此族也，虽贵且富，不通婚姻。”</a:t>
                </a:r>
                <a:endParaRPr lang="zh-CN" altLang="en-US" sz="14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</a:rPr>
                  <a:t>                                       </a:t>
                </a:r>
                <a:r>
                  <a:rPr lang="zh-CN" altLang="en-US" sz="14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  <a:sym typeface="+mn-ea"/>
                  </a:rPr>
                  <a:t>苏轼</a:t>
                </a:r>
                <a:r>
                  <a:rPr lang="zh-CN" altLang="en-US" sz="1400" b="1">
                    <a:solidFill>
                      <a:srgbClr val="6DA09C"/>
                    </a:solidFill>
                    <a:latin typeface="汉仪大宋简" panose="02010600000101010101" charset="-122"/>
                    <a:ea typeface="汉仪大宋简" panose="02010600000101010101" charset="-122"/>
                  </a:rPr>
                  <a:t>《眉州远景楼记》</a:t>
                </a:r>
                <a:endParaRPr lang="zh-CN" altLang="en-US" sz="1400" b="1">
                  <a:solidFill>
                    <a:srgbClr val="6DA09C"/>
                  </a:solidFill>
                  <a:latin typeface="汉仪大宋简" panose="02010600000101010101" charset="-122"/>
                  <a:ea typeface="汉仪大宋简" panose="02010600000101010101" charset="-122"/>
                </a:endParaRPr>
              </a:p>
            </p:txBody>
          </p:sp>
        </p:grpSp>
      </p:grpSp>
      <p:pic>
        <p:nvPicPr>
          <p:cNvPr id="27" name="图片 26" descr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9265" y="1139825"/>
            <a:ext cx="3307080" cy="444055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1772285"/>
            <a:ext cx="12192000" cy="3479800"/>
          </a:xfrm>
          <a:prstGeom prst="rect">
            <a:avLst/>
          </a:prstGeom>
          <a:solidFill>
            <a:srgbClr val="F6E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图片占位符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68475"/>
            <a:ext cx="2536825" cy="488569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7" name="文本框 6"/>
          <p:cNvSpPr txBox="1"/>
          <p:nvPr/>
        </p:nvSpPr>
        <p:spPr>
          <a:xfrm>
            <a:off x="3511550" y="2028825"/>
            <a:ext cx="5168900" cy="2937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夏问曰：‘巧笑倩兮，美目盼兮，</a:t>
            </a:r>
            <a:r>
              <a:rPr lang="zh-CN" altLang="en-US" sz="2400" b="1">
                <a:solidFill>
                  <a:srgbClr val="C00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素以为绚</a:t>
            </a: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兮。’何谓也？子曰：</a:t>
            </a:r>
            <a:r>
              <a:rPr lang="zh-CN" altLang="en-US" sz="2400" b="1">
                <a:solidFill>
                  <a:srgbClr val="C00000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绘事后素</a:t>
            </a: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。曰：礼后乎？子曰：起予者商也！始可与言《诗》矣。”</a:t>
            </a:r>
            <a:endParaRPr lang="zh-CN" altLang="en-US" sz="24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4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                     </a:t>
            </a:r>
            <a:r>
              <a:rPr lang="zh-CN" altLang="en-US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诗经·硕人</a:t>
            </a:r>
            <a:endParaRPr lang="zh-CN" altLang="en-US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1713865"/>
            <a:ext cx="12192000" cy="3479800"/>
          </a:xfrm>
          <a:prstGeom prst="rect">
            <a:avLst/>
          </a:prstGeom>
          <a:solidFill>
            <a:srgbClr val="F6E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图片占位符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53870"/>
            <a:ext cx="2536825" cy="488569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144" b="34895"/>
          <a:stretch>
            <a:fillRect/>
          </a:stretch>
        </p:blipFill>
        <p:spPr>
          <a:xfrm rot="5400000">
            <a:off x="-147955" y="340360"/>
            <a:ext cx="556895" cy="2616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141720"/>
            <a:ext cx="12191365" cy="716280"/>
            <a:chOff x="0" y="8650"/>
            <a:chExt cx="19199" cy="2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 flipH="1">
              <a:off x="7989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/>
            <a:stretch>
              <a:fillRect/>
            </a:stretch>
          </p:blipFill>
          <p:spPr>
            <a:xfrm>
              <a:off x="0" y="8650"/>
              <a:ext cx="11211" cy="215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1" h="2151">
                  <a:moveTo>
                    <a:pt x="3910" y="0"/>
                  </a:moveTo>
                  <a:lnTo>
                    <a:pt x="5429" y="622"/>
                  </a:lnTo>
                  <a:lnTo>
                    <a:pt x="6783" y="1191"/>
                  </a:lnTo>
                  <a:lnTo>
                    <a:pt x="9210" y="1085"/>
                  </a:lnTo>
                  <a:lnTo>
                    <a:pt x="10589" y="1350"/>
                  </a:lnTo>
                  <a:lnTo>
                    <a:pt x="11211" y="2052"/>
                  </a:lnTo>
                  <a:lnTo>
                    <a:pt x="11211" y="2151"/>
                  </a:lnTo>
                  <a:lnTo>
                    <a:pt x="0" y="2151"/>
                  </a:lnTo>
                  <a:lnTo>
                    <a:pt x="0" y="903"/>
                  </a:lnTo>
                  <a:lnTo>
                    <a:pt x="590" y="516"/>
                  </a:lnTo>
                  <a:lnTo>
                    <a:pt x="3910" y="0"/>
                  </a:ln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10836910" y="-1270"/>
            <a:ext cx="1358900" cy="1884045"/>
            <a:chOff x="16280" y="2205"/>
            <a:chExt cx="2940" cy="3646"/>
          </a:xfrm>
        </p:grpSpPr>
        <p:pic>
          <p:nvPicPr>
            <p:cNvPr id="16" name="图片 15" descr="d32edf74fb4045ed363b3324cab510f6"/>
            <p:cNvPicPr>
              <a:picLocks noChangeAspect="1"/>
            </p:cNvPicPr>
            <p:nvPr/>
          </p:nvPicPr>
          <p:blipFill>
            <a:blip r:embed="rId6"/>
            <a:srcRect t="68361"/>
            <a:stretch>
              <a:fillRect/>
            </a:stretch>
          </p:blipFill>
          <p:spPr>
            <a:xfrm flipH="1">
              <a:off x="16406" y="4357"/>
              <a:ext cx="2793" cy="1494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6280" y="2205"/>
              <a:ext cx="2941" cy="3137"/>
              <a:chOff x="16264" y="2205"/>
              <a:chExt cx="2941" cy="313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264" y="2692"/>
                <a:ext cx="2934" cy="2651"/>
                <a:chOff x="7941" y="2166"/>
                <a:chExt cx="7632" cy="6896"/>
              </a:xfrm>
            </p:grpSpPr>
            <p:pic>
              <p:nvPicPr>
                <p:cNvPr id="17" name="图片 16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45234" b="70722"/>
                <a:stretch>
                  <a:fillRect/>
                </a:stretch>
              </p:blipFill>
              <p:spPr>
                <a:xfrm flipH="1">
                  <a:off x="7941" y="2166"/>
                  <a:ext cx="7632" cy="6897"/>
                </a:xfrm>
                <a:prstGeom prst="rect">
                  <a:avLst/>
                </a:prstGeom>
              </p:spPr>
            </p:pic>
            <p:pic>
              <p:nvPicPr>
                <p:cNvPr id="18" name="图片 17" descr="d32edf74fb4045ed363b3324cab510f6"/>
                <p:cNvPicPr>
                  <a:picLocks noChangeAspect="1"/>
                </p:cNvPicPr>
                <p:nvPr/>
              </p:nvPicPr>
              <p:blipFill>
                <a:blip r:embed="rId6"/>
                <a:srcRect l="82971" b="70722"/>
                <a:stretch>
                  <a:fillRect/>
                </a:stretch>
              </p:blipFill>
              <p:spPr>
                <a:xfrm rot="420000">
                  <a:off x="10246" y="3893"/>
                  <a:ext cx="1418" cy="4127"/>
                </a:xfrm>
                <a:prstGeom prst="rect">
                  <a:avLst/>
                </a:prstGeom>
              </p:spPr>
            </p:pic>
          </p:grpSp>
          <p:pic>
            <p:nvPicPr>
              <p:cNvPr id="20" name="图片 19" descr="d32edf74fb4045ed363b3324cab510f6"/>
              <p:cNvPicPr>
                <a:picLocks noChangeAspect="1"/>
              </p:cNvPicPr>
              <p:nvPr/>
            </p:nvPicPr>
            <p:blipFill>
              <a:blip r:embed="rId6"/>
              <a:srcRect l="82971" b="70722"/>
              <a:stretch>
                <a:fillRect/>
              </a:stretch>
            </p:blipFill>
            <p:spPr>
              <a:xfrm rot="4020000" flipH="1">
                <a:off x="18140" y="1684"/>
                <a:ext cx="545" cy="1587"/>
              </a:xfrm>
              <a:prstGeom prst="rect">
                <a:avLst/>
              </a:prstGeom>
            </p:spPr>
          </p:pic>
        </p:grpSp>
      </p:grpSp>
      <p:sp>
        <p:nvSpPr>
          <p:cNvPr id="27" name="文本框 26"/>
          <p:cNvSpPr txBox="1"/>
          <p:nvPr/>
        </p:nvSpPr>
        <p:spPr>
          <a:xfrm>
            <a:off x="2639695" y="2884805"/>
            <a:ext cx="697865" cy="2256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1600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  <a:sym typeface="+mn-ea"/>
              </a:rPr>
              <a:t>《书鄢陵王主簿所画折枝二首》其一</a:t>
            </a:r>
            <a:endParaRPr lang="zh-CN" altLang="en-US" sz="1600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4420" y="1978660"/>
            <a:ext cx="6830695" cy="2937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论画以形似，见与儿童邻。</a:t>
            </a:r>
            <a:endParaRPr lang="zh-CN" altLang="en-US" sz="24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赋诗必此诗，定非知诗人。</a:t>
            </a:r>
            <a:endParaRPr lang="zh-CN" altLang="en-US" sz="24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诗画本一律，天工与清新。</a:t>
            </a:r>
            <a:endParaRPr lang="zh-CN" altLang="en-US" sz="24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边鸾雀写生，赵昌花传神。</a:t>
            </a:r>
            <a:endParaRPr lang="zh-CN" altLang="en-US" sz="24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何如此两幅，疏澹含精匀。</a:t>
            </a:r>
            <a:endParaRPr lang="zh-CN" altLang="en-US" sz="24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6DA09C"/>
                </a:solidFill>
                <a:latin typeface="汉仪大宋简" panose="02010600000101010101" charset="-122"/>
                <a:ea typeface="汉仪大宋简" panose="02010600000101010101" charset="-122"/>
                <a:sym typeface="+mn-ea"/>
              </a:rPr>
              <a:t>谁言一点红，解寄无边春。</a:t>
            </a:r>
            <a:endParaRPr lang="zh-CN" altLang="en-US" sz="2400" b="1">
              <a:solidFill>
                <a:srgbClr val="6DA09C"/>
              </a:solidFill>
              <a:latin typeface="汉仪大宋简" panose="02010600000101010101" charset="-122"/>
              <a:ea typeface="汉仪大宋简" panose="0201060000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汉仪大宋简"/>
        <a:ea typeface="汉仪大宋简"/>
        <a:cs typeface=""/>
      </a:majorFont>
      <a:minorFont>
        <a:latin typeface="汉仪大宋简"/>
        <a:ea typeface="汉仪大宋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大宋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大宋简"/>
        <a:ea typeface=""/>
        <a:cs typeface=""/>
        <a:font script="Jpan" typeface="ＭＳ Ｐゴシック"/>
        <a:font script="Hang" typeface="맑은 고딕"/>
        <a:font script="Hans" typeface="汉仪大宋简"/>
        <a:font script="Hant" typeface="新細明體"/>
        <a:font script="Arab" typeface="汉仪大宋简"/>
        <a:font script="Hebr" typeface="汉仪大宋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大宋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大宋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大宋简"/>
        <a:ea typeface=""/>
        <a:cs typeface=""/>
        <a:font script="Jpan" typeface="ＭＳ Ｐゴシック"/>
        <a:font script="Hang" typeface="맑은 고딕"/>
        <a:font script="Hans" typeface="汉仪大宋简"/>
        <a:font script="Hant" typeface="新細明體"/>
        <a:font script="Arab" typeface="汉仪大宋简"/>
        <a:font script="Hebr" typeface="汉仪大宋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大宋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4102</Words>
  <Application>WPS 演示</Application>
  <PresentationFormat>宽屏</PresentationFormat>
  <Paragraphs>241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汉仪大宋简</vt:lpstr>
      <vt:lpstr>微软雅黑</vt:lpstr>
      <vt:lpstr>汉仪旗黑</vt:lpstr>
      <vt:lpstr>Wingdings</vt:lpstr>
      <vt:lpstr>汉仪书宋二KW</vt:lpstr>
      <vt:lpstr>宋体</vt:lpstr>
      <vt:lpstr>Arial Unicode MS</vt:lpstr>
      <vt:lpstr>汉仪大宋简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A་❄️rose花花＂❄️</cp:lastModifiedBy>
  <cp:revision>156</cp:revision>
  <dcterms:created xsi:type="dcterms:W3CDTF">2023-02-18T05:53:37Z</dcterms:created>
  <dcterms:modified xsi:type="dcterms:W3CDTF">2023-02-18T05:53:37Z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2052-5.1.1.7676</vt:lpwstr>
  </property>
  <property fmtid="{D5CDD505-2E9C-101B-9397-08002B2CF9AE}" pid="3" name="ICV">
    <vt:lpwstr>73D93CE12C85CA471CB2EF63A18D3637</vt:lpwstr>
  </property>
  <property fmtid="{D5CDD505-2E9C-101B-9397-08002B2CF9AE}" pid="4" name="KSOSaveFontToCloudKey">
    <vt:lpwstr>354989831_btnclosed</vt:lpwstr>
  </property>
  <property fmtid="{D5CDD505-2E9C-101B-9397-08002B2CF9AE}" pid="5" name="KSOTemplateUUID">
    <vt:lpwstr>v1.0_mb_YOQdW5F4FTr+NtzMZQvJfQ==</vt:lpwstr>
  </property>
</Properties>
</file>